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notesMasterIdLst>
    <p:notesMasterId r:id="rId41"/>
  </p:notesMasterIdLst>
  <p:sldIdLst>
    <p:sldId id="617" r:id="rId2"/>
    <p:sldId id="650" r:id="rId3"/>
    <p:sldId id="590" r:id="rId4"/>
    <p:sldId id="592" r:id="rId5"/>
    <p:sldId id="593" r:id="rId6"/>
    <p:sldId id="655" r:id="rId7"/>
    <p:sldId id="638" r:id="rId8"/>
    <p:sldId id="639" r:id="rId9"/>
    <p:sldId id="656" r:id="rId10"/>
    <p:sldId id="641" r:id="rId11"/>
    <p:sldId id="642" r:id="rId12"/>
    <p:sldId id="643" r:id="rId13"/>
    <p:sldId id="644" r:id="rId14"/>
    <p:sldId id="645" r:id="rId15"/>
    <p:sldId id="646" r:id="rId16"/>
    <p:sldId id="647" r:id="rId17"/>
    <p:sldId id="648" r:id="rId18"/>
    <p:sldId id="649" r:id="rId19"/>
    <p:sldId id="657" r:id="rId20"/>
    <p:sldId id="604" r:id="rId21"/>
    <p:sldId id="616" r:id="rId22"/>
    <p:sldId id="659" r:id="rId23"/>
    <p:sldId id="619" r:id="rId24"/>
    <p:sldId id="623" r:id="rId25"/>
    <p:sldId id="665" r:id="rId26"/>
    <p:sldId id="624" r:id="rId27"/>
    <p:sldId id="630" r:id="rId28"/>
    <p:sldId id="631" r:id="rId29"/>
    <p:sldId id="632" r:id="rId30"/>
    <p:sldId id="633" r:id="rId31"/>
    <p:sldId id="635" r:id="rId32"/>
    <p:sldId id="636" r:id="rId33"/>
    <p:sldId id="653" r:id="rId34"/>
    <p:sldId id="654" r:id="rId35"/>
    <p:sldId id="651" r:id="rId36"/>
    <p:sldId id="661" r:id="rId37"/>
    <p:sldId id="662" r:id="rId38"/>
    <p:sldId id="663" r:id="rId39"/>
    <p:sldId id="664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FF00"/>
    <a:srgbClr val="4F00CB"/>
    <a:srgbClr val="20C800"/>
    <a:srgbClr val="14AA00"/>
    <a:srgbClr val="0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66" autoAdjust="0"/>
    <p:restoredTop sz="98046" autoAdjust="0"/>
  </p:normalViewPr>
  <p:slideViewPr>
    <p:cSldViewPr snapToGrid="0" snapToObjects="1">
      <p:cViewPr>
        <p:scale>
          <a:sx n="100" d="100"/>
          <a:sy n="100" d="100"/>
        </p:scale>
        <p:origin x="-1944" y="-41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57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A81F26-90CD-EA49-8D22-3C4F6ABD2FCE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C2413-E53C-F842-AADA-20AC1CBB8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64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</a:t>
            </a:r>
            <a:r>
              <a:rPr lang="en-US" baseline="0" dirty="0" smtClean="0"/>
              <a:t> I’m going to talk with you about the economic benefits derived from temporary octopus fisheries closures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lot of researchers have been involved in</a:t>
            </a:r>
            <a:r>
              <a:rPr lang="en-US" baseline="0" dirty="0" smtClean="0"/>
              <a:t> examining a locally managed marine area called </a:t>
            </a:r>
            <a:r>
              <a:rPr lang="en-US" baseline="0" dirty="0" err="1" smtClean="0"/>
              <a:t>Velondriake</a:t>
            </a:r>
            <a:r>
              <a:rPr lang="en-US" baseline="0" dirty="0" smtClean="0"/>
              <a:t>, a co-management arrangement between communities and the UK-based NGO, Blue Ventures Conservation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Velondriake</a:t>
            </a:r>
            <a:r>
              <a:rPr lang="en-US" dirty="0" smtClean="0"/>
              <a:t> lies in the SW of Madagascar, the island here off the coast of Mozambique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25 villages in the</a:t>
            </a:r>
            <a:r>
              <a:rPr lang="en-US" baseline="0" dirty="0" smtClean="0"/>
              <a:t> LMMA span 50 km of coast. People are very resource dependent and poor.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innovative fishery closure regime</a:t>
            </a:r>
            <a:r>
              <a:rPr lang="en-US" baseline="0" dirty="0" smtClean="0"/>
              <a:t> involves closing a small portion (~20%) of a village’s octopus fishing area for short period (usually 2-3 months). This slide shows you one example. The red polygons are one village’s octopus fishing areas, the yellow another’s. These villages cooperated to close a mutual area lying between the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</a:t>
            </a:r>
            <a:r>
              <a:rPr lang="en-US" baseline="0" dirty="0" smtClean="0"/>
              <a:t> research asks 2 questions. [read]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answer this question, we analyze a</a:t>
            </a:r>
            <a:r>
              <a:rPr lang="en-US" baseline="0" dirty="0" smtClean="0"/>
              <a:t> huge dataset of octopus landings collected between 2004 and 2011. Blue Ventures has posted data collectors in 17 villages who collect data every day when octopus fishing occurs.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Of the 69 village closures that occurred in this period, we have enough data to examine 37.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first thing we see is that average daily landings have remained steady throughout the period.</a:t>
            </a:r>
          </a:p>
          <a:p>
            <a:endParaRPr lang="en-US" dirty="0" smtClean="0"/>
          </a:p>
          <a:p>
            <a:r>
              <a:rPr lang="en-US" dirty="0" smtClean="0"/>
              <a:t>On the </a:t>
            </a:r>
            <a:r>
              <a:rPr lang="en-US" dirty="0" err="1" smtClean="0"/>
              <a:t>y</a:t>
            </a:r>
            <a:r>
              <a:rPr lang="en-US" dirty="0" smtClean="0"/>
              <a:t> axis,</a:t>
            </a:r>
            <a:r>
              <a:rPr lang="en-US" baseline="0" dirty="0" smtClean="0"/>
              <a:t> we have average daily landings per tide. What you see are peaks that occur after closures, represented by the boxes [point to peaks in 2007, 2009, 2010]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So, do these closures increase octopus</a:t>
            </a:r>
            <a:r>
              <a:rPr lang="en-US" baseline="0" dirty="0" smtClean="0"/>
              <a:t> catch?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answer this question, we use a BACI framework.</a:t>
            </a:r>
            <a:r>
              <a:rPr lang="en-US" baseline="0" dirty="0" smtClean="0"/>
              <a:t> We match 37 closure sites with 37 control sites. Control sites were selected based on a number of criteria, including proximity to closure site, similarity in fishing pressure,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examine landings in the periods 6 weeks before</a:t>
            </a:r>
            <a:r>
              <a:rPr lang="en-US" baseline="0" dirty="0" smtClean="0"/>
              <a:t> and 6 weeks after a closure event.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find significant</a:t>
            </a:r>
            <a:r>
              <a:rPr lang="en-US" baseline="0" dirty="0" smtClean="0"/>
              <a:t> increase in landings in closure sites. I’m going to show you a number of figures like this, so let me walk you through it. On the </a:t>
            </a:r>
            <a:r>
              <a:rPr lang="en-US" baseline="0" dirty="0" err="1" smtClean="0"/>
              <a:t>y</a:t>
            </a:r>
            <a:r>
              <a:rPr lang="en-US" baseline="0" dirty="0" smtClean="0"/>
              <a:t> axis, octopus landings in kg. The first two boxes are the control sites, the right hand boxes are the closure sites. The blue boxes are the landings for the 6 week period before a site closes. The orange plus yellow are the landings in the 6 week period after the closed site reopens, where the yellow are the landings in the first 3 days and the orange are the landings for the remaining six weeks.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As you can see, the landings in the closure sites is far higher, with most of the catch being landed in the 1</a:t>
            </a:r>
            <a:r>
              <a:rPr lang="en-US" baseline="30000" dirty="0" smtClean="0"/>
              <a:t>st</a:t>
            </a:r>
            <a:r>
              <a:rPr lang="en-US" baseline="0" dirty="0" smtClean="0"/>
              <a:t> 3 days.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So, when answering the question: do village octopus closures increase catch, we can definitively say that yes, more octopus is caught in closure sites.</a:t>
            </a:r>
          </a:p>
          <a:p>
            <a:endParaRPr lang="en-US" dirty="0" smtClean="0"/>
          </a:p>
          <a:p>
            <a:r>
              <a:rPr lang="en-US" dirty="0" smtClean="0"/>
              <a:t>However,</a:t>
            </a:r>
            <a:r>
              <a:rPr lang="en-US" baseline="0" dirty="0" smtClean="0"/>
              <a:t> this could simply be due to increased effort, so we want to look at a normalized metric.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Turning to CPUE</a:t>
            </a:r>
            <a:r>
              <a:rPr lang="en-US" baseline="0" dirty="0" smtClean="0"/>
              <a:t> (on the </a:t>
            </a:r>
            <a:r>
              <a:rPr lang="en-US" baseline="0" dirty="0" err="1" smtClean="0"/>
              <a:t>y</a:t>
            </a:r>
            <a:r>
              <a:rPr lang="en-US" baseline="0" dirty="0" smtClean="0"/>
              <a:t> axis) we again see increases in the closure sites.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is a significant increase in CPUE in the closure sites after re-opening, most of which occurs in the 1</a:t>
            </a:r>
            <a:r>
              <a:rPr lang="en-US" baseline="30000" dirty="0" smtClean="0"/>
              <a:t>st</a:t>
            </a:r>
            <a:r>
              <a:rPr lang="en-US" baseline="0" dirty="0" smtClean="0"/>
              <a:t> 3 days, but the increase remains significant for the entire 6 week period.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Catch per unit effort goes up 30-100%.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So,</a:t>
            </a:r>
            <a:r>
              <a:rPr lang="en-US" baseline="0" dirty="0" smtClean="0"/>
              <a:t> we can also conclude that village octopus closures increase both landings and CPUE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leads us to the next question:</a:t>
            </a:r>
            <a:r>
              <a:rPr lang="en-US" baseline="0" dirty="0" smtClean="0"/>
              <a:t> [read]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</a:t>
            </a:r>
            <a:r>
              <a:rPr lang="en-US" baseline="0" dirty="0" smtClean="0"/>
              <a:t> are 2 ways to examine costs. From the village scale, and from the individual closure site scale.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we examine the village scale, we look at the total village level revenue derived from octopus fishing before, during, and after</a:t>
            </a:r>
            <a:r>
              <a:rPr lang="en-US" baseline="0" dirty="0" smtClean="0"/>
              <a:t> closures for the villages “sponsoring” the closure events.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find that revenues do not decline during closure periods, and increase significantly after closures.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short, the villagers do not give up fishing revenue during the closures (they bear no costs), but derive a clear benefit.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does</a:t>
            </a:r>
            <a:r>
              <a:rPr lang="en-US" baseline="0" dirty="0" smtClean="0"/>
              <a:t> each closure site perform equally well?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look at economic pay-off at the closure site scale, we compare actual to modeled landings. We have actual landings data for a given closed site (in red), and we model the hypothetical landings in a counterfactual scenario as if the site did not close “no closure”  (in yellow).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does</a:t>
            </a:r>
            <a:r>
              <a:rPr lang="en-US" baseline="0" dirty="0" smtClean="0"/>
              <a:t> each closure site perform equally well?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look at economic pay-off at the closure site scale, we compare actual to modeled landings. We have actual landings data for a given closed site (in red), and we model the hypothetical landings in a counterfactual scenario as if the site did not close “no closure”  (in yellow).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</a:t>
            </a:r>
            <a:r>
              <a:rPr lang="en-US" baseline="0" dirty="0" smtClean="0"/>
              <a:t> C is larger than NC, then the closure is profitable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</a:t>
            </a:r>
            <a:r>
              <a:rPr lang="en-US" baseline="0" dirty="0" smtClean="0"/>
              <a:t> C is larger than NC, then the closure is profitable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examine two different notions of profitability, net earnings and IRR. Net earnings tell us how much money</a:t>
            </a:r>
            <a:r>
              <a:rPr lang="en-US" baseline="0" dirty="0" smtClean="0"/>
              <a:t> the site makes, and the IRR tells us how quickly it will make the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Here’s what we find. On the </a:t>
            </a:r>
            <a:r>
              <a:rPr lang="en-US" dirty="0" err="1" smtClean="0"/>
              <a:t>y</a:t>
            </a:r>
            <a:r>
              <a:rPr lang="en-US" dirty="0" smtClean="0"/>
              <a:t> axis, we have net earnings in international dollars, on</a:t>
            </a:r>
            <a:r>
              <a:rPr lang="en-US" baseline="0" dirty="0" smtClean="0"/>
              <a:t> the </a:t>
            </a:r>
            <a:r>
              <a:rPr lang="en-US" baseline="0" dirty="0" err="1" smtClean="0"/>
              <a:t>x</a:t>
            </a:r>
            <a:r>
              <a:rPr lang="en-US" baseline="0" dirty="0" smtClean="0"/>
              <a:t> axis is monthly IRR. [</a:t>
            </a:r>
            <a:r>
              <a:rPr lang="en-US" baseline="0" dirty="0" err="1" smtClean="0"/>
              <a:t>stres</a:t>
            </a:r>
            <a:r>
              <a:rPr lang="en-US" baseline="0" dirty="0" smtClean="0"/>
              <a:t> monthly]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28 of</a:t>
            </a:r>
            <a:r>
              <a:rPr lang="en-US" baseline="0" dirty="0" smtClean="0"/>
              <a:t> the 37 closures are profitable, with a mean NE of $450, and a mean monthly IRR of 88%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You’ll note here 2 faint vertical lines at 1.3% and 30%. </a:t>
            </a:r>
          </a:p>
          <a:p>
            <a:endParaRPr lang="en-US" dirty="0" smtClean="0"/>
          </a:p>
          <a:p>
            <a:r>
              <a:rPr lang="en-US" dirty="0" smtClean="0"/>
              <a:t>These represent discount rates – the discount rate basically</a:t>
            </a:r>
            <a:r>
              <a:rPr lang="en-US" baseline="0" dirty="0" smtClean="0"/>
              <a:t> represents an individual’s preference to have something now instead of at some point in the future.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1.3% monthly is a standard social discount</a:t>
            </a:r>
            <a:r>
              <a:rPr lang="en-US" baseline="0" dirty="0" smtClean="0"/>
              <a:t> rate used in international development, and 30% monthly is a local discount rate that an anthropologist found through an experiment with the local fishers. Subsistence fishers tend to have high discount rates, but this estimate likely represents the upper bound.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Basically, if an investment does not return a payoff in the time period represented by the fishers’ discount rate, they will not judge it to be a good investment.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we see here, is that 20 of the 37 closures exceed the very high local discount rate of 30% monthly. These will be judged to be good investments by the fishers.</a:t>
            </a:r>
          </a:p>
          <a:p>
            <a:endParaRPr lang="en-US" dirty="0" smtClean="0"/>
          </a:p>
          <a:p>
            <a:r>
              <a:rPr lang="en-US" dirty="0" smtClean="0"/>
              <a:t>Let’s turn our attention to the closures that were NOT profitable.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</a:t>
            </a:r>
            <a:r>
              <a:rPr lang="en-US" baseline="0" dirty="0" smtClean="0"/>
              <a:t>code the sites according to their rate of illegal catch (= reported landing from the closed sites during a closure) </a:t>
            </a:r>
          </a:p>
          <a:p>
            <a:endParaRPr lang="en-US" baseline="0" dirty="0" smtClean="0"/>
          </a:p>
          <a:p>
            <a:r>
              <a:rPr lang="en-US" baseline="0" dirty="0" smtClean="0"/>
              <a:t>(low = less than 5% of baseline catch; moderate = ~50% of baseline, and high = &gt;50% of baseline)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see that the net earnings of sites where illegal catch was low was significantly higher</a:t>
            </a:r>
            <a:r>
              <a:rPr lang="en-US" baseline="0" dirty="0" smtClean="0"/>
              <a:t> than both the moderate and high levels. In short, if there was illegal fishing, the profitability suffers.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So, we can answer Yes to the question “Do the costs</a:t>
            </a:r>
            <a:r>
              <a:rPr lang="en-US" baseline="0" dirty="0" smtClean="0"/>
              <a:t> of the closures pay off economically?”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We’ve talked about the fisheries and economic benefits of the closures, but another major outcome is the social benefits, where people are shifting from a fatalistic to a deterministic view</a:t>
            </a:r>
            <a:r>
              <a:rPr lang="en-US" baseline="0" dirty="0" smtClean="0"/>
              <a:t> of their environment.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</a:t>
            </a:r>
            <a:r>
              <a:rPr lang="en-US" baseline="0" dirty="0" smtClean="0"/>
              <a:t> want to thank the many fishers, households, data collection staff, quality control SWAT team, and our funders and collaborators.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does</a:t>
            </a:r>
            <a:r>
              <a:rPr lang="en-US" baseline="0" dirty="0" smtClean="0"/>
              <a:t> each closure site perform equally well?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look at economic pay-off at the closure site scale, we compare actual to modeled landings. We have actual landings data for a given closed site (in red), and we model the hypothetical landings in a counterfactual scenario as if the site did not close “no closure”  (in yellow).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want to compare the “actual” to the “no closure” landings.</a:t>
            </a:r>
          </a:p>
          <a:p>
            <a:endParaRPr lang="en-US" dirty="0" smtClean="0"/>
          </a:p>
          <a:p>
            <a:r>
              <a:rPr lang="en-US" dirty="0" smtClean="0"/>
              <a:t>I don’t have time to go into the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nitty</a:t>
            </a:r>
            <a:r>
              <a:rPr lang="en-US" baseline="0" dirty="0" smtClean="0"/>
              <a:t> gritty of the model, but it is a stochastic model that calculates catch by drawing from the distributions of actual CPUE and number of fishers on any given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do so, we compare the actual closure catch, C, in red…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…To the modeled no closure hypothetical catch, NC in yellow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2413-E53C-F842-AADA-20AC1CBB817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0AED8-2C19-EE4D-A033-5872799A3A3C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2CDD3-A47B-994C-A517-8147366A7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0AED8-2C19-EE4D-A033-5872799A3A3C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2CDD3-A47B-994C-A517-8147366A7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FCEC8-4A3B-9141-B96A-3102AF9371B2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FC4FF-CED8-3441-B5AF-D43DC774E4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0AED8-2C19-EE4D-A033-5872799A3A3C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2CDD3-A47B-994C-A517-8147366A7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0AED8-2C19-EE4D-A033-5872799A3A3C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2CDD3-A47B-994C-A517-8147366A7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0AED8-2C19-EE4D-A033-5872799A3A3C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2CDD3-A47B-994C-A517-8147366A7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0AED8-2C19-EE4D-A033-5872799A3A3C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2CDD3-A47B-994C-A517-8147366A7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0AED8-2C19-EE4D-A033-5872799A3A3C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2CDD3-A47B-994C-A517-8147366A7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0AED8-2C19-EE4D-A033-5872799A3A3C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2CDD3-A47B-994C-A517-8147366A7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0AED8-2C19-EE4D-A033-5872799A3A3C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2CDD3-A47B-994C-A517-8147366A7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0AED8-2C19-EE4D-A033-5872799A3A3C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2CDD3-A47B-994C-A517-8147366A7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0AED8-2C19-EE4D-A033-5872799A3A3C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2CDD3-A47B-994C-A517-8147366A7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0AED8-2C19-EE4D-A033-5872799A3A3C}" type="datetimeFigureOut">
              <a:rPr lang="en-US" smtClean="0"/>
              <a:pPr/>
              <a:t>7/9/2012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2CDD3-A47B-994C-A517-8147366A7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 spd="med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d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d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d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d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d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d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d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d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d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d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d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d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d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d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d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13" Type="http://schemas.openxmlformats.org/officeDocument/2006/relationships/hyperlink" Target="mailto:koleson@hawaii.edu" TargetMode="External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8.gif"/><Relationship Id="rId5" Type="http://schemas.openxmlformats.org/officeDocument/2006/relationships/image" Target="../media/image32.png"/><Relationship Id="rId15" Type="http://schemas.openxmlformats.org/officeDocument/2006/relationships/image" Target="../media/image40.png"/><Relationship Id="rId10" Type="http://schemas.openxmlformats.org/officeDocument/2006/relationships/image" Target="../media/image37.gif"/><Relationship Id="rId4" Type="http://schemas.openxmlformats.org/officeDocument/2006/relationships/image" Target="../media/image31.png"/><Relationship Id="rId9" Type="http://schemas.openxmlformats.org/officeDocument/2006/relationships/image" Target="../media/image36.gif"/><Relationship Id="rId14" Type="http://schemas.openxmlformats.org/officeDocument/2006/relationships/hyperlink" Target="mailto:tom.andrew.oliver@gmail.com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7"/>
          <p:cNvSpPr>
            <a:spLocks noGrp="1"/>
          </p:cNvSpPr>
          <p:nvPr>
            <p:ph type="title"/>
          </p:nvPr>
        </p:nvSpPr>
        <p:spPr>
          <a:xfrm>
            <a:off x="-58496" y="-47096"/>
            <a:ext cx="918479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entury Gothic"/>
                <a:cs typeface="Century Gothic"/>
              </a:rPr>
              <a:t>Temporary</a:t>
            </a:r>
            <a:r>
              <a:rPr lang="en-US" i="1" dirty="0" smtClean="0">
                <a:solidFill>
                  <a:srgbClr val="000000"/>
                </a:solidFill>
                <a:latin typeface="Century Gothic"/>
                <a:cs typeface="Century Gothic"/>
              </a:rPr>
              <a:t> Octopus </a:t>
            </a:r>
            <a:r>
              <a:rPr lang="en-US" dirty="0" smtClean="0">
                <a:solidFill>
                  <a:srgbClr val="000000"/>
                </a:solidFill>
                <a:latin typeface="Century Gothic"/>
                <a:cs typeface="Century Gothic"/>
              </a:rPr>
              <a:t>Fishery Closures</a:t>
            </a:r>
            <a:br>
              <a:rPr lang="en-US" dirty="0" smtClean="0">
                <a:solidFill>
                  <a:srgbClr val="000000"/>
                </a:solidFill>
                <a:latin typeface="Century Gothic"/>
                <a:cs typeface="Century Gothic"/>
              </a:rPr>
            </a:br>
            <a:r>
              <a:rPr lang="en-US" dirty="0" smtClean="0">
                <a:solidFill>
                  <a:srgbClr val="000000"/>
                </a:solidFill>
                <a:latin typeface="Century Gothic"/>
                <a:cs typeface="Century Gothic"/>
              </a:rPr>
              <a:t>								SW Madagascar</a:t>
            </a:r>
            <a:endParaRPr lang="en-US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pic>
        <p:nvPicPr>
          <p:cNvPr id="26" name="Picture 25" descr="OctoManHighBlueSky.png"/>
          <p:cNvPicPr>
            <a:picLocks noChangeAspect="1"/>
          </p:cNvPicPr>
          <p:nvPr/>
        </p:nvPicPr>
        <p:blipFill>
          <a:blip r:embed="rId3"/>
          <a:srcRect t="7979"/>
          <a:stretch>
            <a:fillRect/>
          </a:stretch>
        </p:blipFill>
        <p:spPr>
          <a:xfrm>
            <a:off x="-58497" y="-47096"/>
            <a:ext cx="9232735" cy="6905096"/>
          </a:xfrm>
          <a:prstGeom prst="rect">
            <a:avLst/>
          </a:prstGeom>
        </p:spPr>
      </p:pic>
      <p:sp>
        <p:nvSpPr>
          <p:cNvPr id="27" name="Title 17"/>
          <p:cNvSpPr txBox="1">
            <a:spLocks/>
          </p:cNvSpPr>
          <p:nvPr/>
        </p:nvSpPr>
        <p:spPr>
          <a:xfrm>
            <a:off x="-21916" y="110296"/>
            <a:ext cx="9184790" cy="156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sz="3600" dirty="0" smtClean="0">
                <a:solidFill>
                  <a:schemeClr val="bg1"/>
                </a:solidFill>
                <a:latin typeface="Century Gothic"/>
                <a:cs typeface="Century Gothic"/>
              </a:rPr>
              <a:t>        Modeling the Economic Benefits of							Temporary Octopus</a:t>
            </a:r>
          </a:p>
          <a:p>
            <a:pPr lvl="0" algn="r">
              <a:spcBef>
                <a:spcPct val="0"/>
              </a:spcBef>
              <a:defRPr/>
            </a:pPr>
            <a:r>
              <a:rPr lang="en-US" sz="3600" dirty="0" smtClean="0">
                <a:solidFill>
                  <a:schemeClr val="bg1"/>
                </a:solidFill>
                <a:latin typeface="Century Gothic"/>
                <a:cs typeface="Century Gothic"/>
              </a:rPr>
              <a:t>									 Fisheries Closures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j-ea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7"/>
          <p:cNvSpPr>
            <a:spLocks noGrp="1"/>
          </p:cNvSpPr>
          <p:nvPr>
            <p:ph type="title"/>
          </p:nvPr>
        </p:nvSpPr>
        <p:spPr>
          <a:xfrm>
            <a:off x="-58496" y="-47096"/>
            <a:ext cx="918479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entury Gothic"/>
                <a:cs typeface="Century Gothic"/>
              </a:rPr>
              <a:t>Temporary</a:t>
            </a:r>
            <a:r>
              <a:rPr lang="en-US" i="1" dirty="0" smtClean="0">
                <a:solidFill>
                  <a:srgbClr val="000000"/>
                </a:solidFill>
                <a:latin typeface="Century Gothic"/>
                <a:cs typeface="Century Gothic"/>
              </a:rPr>
              <a:t> Octopus </a:t>
            </a:r>
            <a:r>
              <a:rPr lang="en-US" dirty="0" smtClean="0">
                <a:solidFill>
                  <a:srgbClr val="000000"/>
                </a:solidFill>
                <a:latin typeface="Century Gothic"/>
                <a:cs typeface="Century Gothic"/>
              </a:rPr>
              <a:t>Fishery Closures</a:t>
            </a:r>
            <a:br>
              <a:rPr lang="en-US" dirty="0" smtClean="0">
                <a:solidFill>
                  <a:srgbClr val="000000"/>
                </a:solidFill>
                <a:latin typeface="Century Gothic"/>
                <a:cs typeface="Century Gothic"/>
              </a:rPr>
            </a:br>
            <a:r>
              <a:rPr lang="en-US" dirty="0" smtClean="0">
                <a:solidFill>
                  <a:srgbClr val="000000"/>
                </a:solidFill>
                <a:latin typeface="Century Gothic"/>
                <a:cs typeface="Century Gothic"/>
              </a:rPr>
              <a:t>								SW Madagascar</a:t>
            </a:r>
            <a:endParaRPr lang="en-US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pic>
        <p:nvPicPr>
          <p:cNvPr id="26" name="Picture 25" descr="OctoManHighBlueSky.png"/>
          <p:cNvPicPr>
            <a:picLocks noChangeAspect="1"/>
          </p:cNvPicPr>
          <p:nvPr/>
        </p:nvPicPr>
        <p:blipFill>
          <a:blip r:embed="rId3"/>
          <a:srcRect t="7979"/>
          <a:stretch>
            <a:fillRect/>
          </a:stretch>
        </p:blipFill>
        <p:spPr>
          <a:xfrm>
            <a:off x="-58497" y="-47096"/>
            <a:ext cx="9232735" cy="6905096"/>
          </a:xfrm>
          <a:prstGeom prst="rect">
            <a:avLst/>
          </a:prstGeom>
        </p:spPr>
      </p:pic>
      <p:sp>
        <p:nvSpPr>
          <p:cNvPr id="27" name="Title 17"/>
          <p:cNvSpPr txBox="1">
            <a:spLocks/>
          </p:cNvSpPr>
          <p:nvPr/>
        </p:nvSpPr>
        <p:spPr>
          <a:xfrm>
            <a:off x="-21916" y="110296"/>
            <a:ext cx="9184790" cy="156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sz="3600" dirty="0" smtClean="0">
                <a:solidFill>
                  <a:schemeClr val="bg1"/>
                </a:solidFill>
                <a:latin typeface="Century Gothic"/>
                <a:cs typeface="Century Gothic"/>
              </a:rPr>
              <a:t>        Modeling the Economic Benefits of 									Temporary Octopus</a:t>
            </a:r>
          </a:p>
          <a:p>
            <a:pPr lvl="0" algn="r">
              <a:spcBef>
                <a:spcPct val="0"/>
              </a:spcBef>
              <a:defRPr/>
            </a:pPr>
            <a:r>
              <a:rPr lang="en-US" sz="3600" dirty="0" smtClean="0">
                <a:solidFill>
                  <a:schemeClr val="bg1"/>
                </a:solidFill>
                <a:latin typeface="Century Gothic"/>
                <a:cs typeface="Century Gothic"/>
              </a:rPr>
              <a:t>									 Fisheries Closures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j-ea"/>
              <a:cs typeface="Century Gothic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>
            <a:lum bright="10000" contrast="35000"/>
          </a:blip>
          <a:srcRect/>
          <a:stretch>
            <a:fillRect/>
          </a:stretch>
        </p:blipFill>
        <p:spPr bwMode="auto">
          <a:xfrm>
            <a:off x="152400" y="1961212"/>
            <a:ext cx="4457700" cy="16218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6" descr="Sierra_Cro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4977" y="3566109"/>
            <a:ext cx="1003591" cy="148272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559301" y="4378780"/>
            <a:ext cx="2004199" cy="677108"/>
          </a:xfrm>
          <a:prstGeom prst="rect">
            <a:avLst/>
          </a:prstGeom>
          <a:solidFill>
            <a:srgbClr val="FFFFFF">
              <a:alpha val="7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Kirsten LL Oleson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NREM – U. Hawai’i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56300" y="3616908"/>
            <a:ext cx="1876122" cy="677108"/>
          </a:xfrm>
          <a:prstGeom prst="rect">
            <a:avLst/>
          </a:prstGeom>
          <a:solidFill>
            <a:srgbClr val="FFFFFF">
              <a:alpha val="7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Tom A Oliver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HIMB – U. Hawai’i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2954" y="5124921"/>
            <a:ext cx="7404245" cy="338554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000000"/>
                </a:solidFill>
              </a:rPr>
              <a:t>Ratsimbazafy</a:t>
            </a:r>
            <a:r>
              <a:rPr lang="en-US" sz="1600" dirty="0" smtClean="0">
                <a:solidFill>
                  <a:srgbClr val="000000"/>
                </a:solidFill>
              </a:rPr>
              <a:t> H, </a:t>
            </a:r>
            <a:r>
              <a:rPr lang="en-US" sz="1600" dirty="0" err="1" smtClean="0">
                <a:solidFill>
                  <a:srgbClr val="000000"/>
                </a:solidFill>
              </a:rPr>
              <a:t>Benbow</a:t>
            </a:r>
            <a:r>
              <a:rPr lang="en-US" sz="1600" dirty="0" smtClean="0">
                <a:solidFill>
                  <a:srgbClr val="000000"/>
                </a:solidFill>
              </a:rPr>
              <a:t> S, </a:t>
            </a:r>
            <a:r>
              <a:rPr lang="en-US" sz="1600" dirty="0" err="1" smtClean="0">
                <a:solidFill>
                  <a:srgbClr val="000000"/>
                </a:solidFill>
              </a:rPr>
              <a:t>Raberinary</a:t>
            </a:r>
            <a:r>
              <a:rPr lang="en-US" sz="1600" dirty="0" smtClean="0">
                <a:solidFill>
                  <a:srgbClr val="000000"/>
                </a:solidFill>
              </a:rPr>
              <a:t> D, Humber F</a:t>
            </a:r>
            <a:endParaRPr lang="en-US" sz="1600" i="1" dirty="0">
              <a:solidFill>
                <a:srgbClr val="000000"/>
              </a:solidFill>
            </a:endParaRPr>
          </a:p>
        </p:txBody>
      </p:sp>
      <p:pic>
        <p:nvPicPr>
          <p:cNvPr id="11" name="Picture 10" descr="KirstIshalo.jpg"/>
          <p:cNvPicPr>
            <a:picLocks noChangeAspect="1"/>
          </p:cNvPicPr>
          <p:nvPr/>
        </p:nvPicPr>
        <p:blipFill>
          <a:blip r:embed="rId6"/>
          <a:srcRect l="28844" t="16787" r="25486" b="22861"/>
          <a:stretch>
            <a:fillRect/>
          </a:stretch>
        </p:blipFill>
        <p:spPr>
          <a:xfrm>
            <a:off x="6537893" y="3552653"/>
            <a:ext cx="990600" cy="148272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2" name="Picture 11" descr="BV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5511" y="2253312"/>
            <a:ext cx="4510884" cy="9220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3577" y="5476175"/>
            <a:ext cx="926306" cy="123507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1121" y="5473763"/>
            <a:ext cx="925830" cy="123444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2765" y="5472577"/>
            <a:ext cx="925830" cy="123444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5373" y="3652223"/>
            <a:ext cx="1079207" cy="143894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8" name="Picture 17"/>
          <p:cNvPicPr>
            <a:picLocks/>
          </p:cNvPicPr>
          <p:nvPr/>
        </p:nvPicPr>
        <p:blipFill>
          <a:blip r:embed="rId12"/>
          <a:srcRect l="5997" r="61"/>
          <a:stretch>
            <a:fillRect/>
          </a:stretch>
        </p:blipFill>
        <p:spPr>
          <a:xfrm>
            <a:off x="2328787" y="5476175"/>
            <a:ext cx="1015090" cy="123444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96225" y="3315129"/>
            <a:ext cx="1537669" cy="153766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38446" y="3940084"/>
            <a:ext cx="1733353" cy="707886"/>
          </a:xfrm>
          <a:prstGeom prst="rect">
            <a:avLst/>
          </a:prstGeom>
          <a:solidFill>
            <a:srgbClr val="FFFFFF">
              <a:alpha val="7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Alasdair Harris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Blue Ventures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verallRegion.jpg"/>
          <p:cNvPicPr>
            <a:picLocks noChangeAspect="1"/>
          </p:cNvPicPr>
          <p:nvPr/>
        </p:nvPicPr>
        <p:blipFill>
          <a:blip r:embed="rId3"/>
          <a:srcRect l="15417" r="33472" b="22761"/>
          <a:stretch>
            <a:fillRect/>
          </a:stretch>
        </p:blipFill>
        <p:spPr>
          <a:xfrm>
            <a:off x="622300" y="-28231"/>
            <a:ext cx="7721600" cy="692426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verallRegion.jpg"/>
          <p:cNvPicPr>
            <a:picLocks noChangeAspect="1"/>
          </p:cNvPicPr>
          <p:nvPr/>
        </p:nvPicPr>
        <p:blipFill>
          <a:blip r:embed="rId3"/>
          <a:srcRect l="15417" r="33472" b="22761"/>
          <a:stretch>
            <a:fillRect/>
          </a:stretch>
        </p:blipFill>
        <p:spPr>
          <a:xfrm>
            <a:off x="622300" y="-28231"/>
            <a:ext cx="7721600" cy="69242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89700" y="4052539"/>
            <a:ext cx="283163" cy="39246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77800" y="22569"/>
            <a:ext cx="8819154" cy="3035300"/>
            <a:chOff x="88900" y="416269"/>
            <a:chExt cx="8819154" cy="3035300"/>
          </a:xfrm>
        </p:grpSpPr>
        <p:pic>
          <p:nvPicPr>
            <p:cNvPr id="16" name="Picture 15" descr="All24Villages.jpg"/>
            <p:cNvPicPr>
              <a:picLocks noChangeAspect="1"/>
            </p:cNvPicPr>
            <p:nvPr/>
          </p:nvPicPr>
          <p:blipFill>
            <a:blip r:embed="rId4"/>
            <a:srcRect l="10278" t="18871" r="6944" b="33118"/>
            <a:stretch>
              <a:fillRect/>
            </a:stretch>
          </p:blipFill>
          <p:spPr>
            <a:xfrm>
              <a:off x="88900" y="416269"/>
              <a:ext cx="8819154" cy="3035300"/>
            </a:xfrm>
            <a:prstGeom prst="rect">
              <a:avLst/>
            </a:prstGeom>
            <a:ln w="38100">
              <a:solidFill>
                <a:srgbClr val="FFFF00"/>
              </a:solidFill>
            </a:ln>
          </p:spPr>
        </p:pic>
        <p:pic>
          <p:nvPicPr>
            <p:cNvPr id="7" name="Picture 1"/>
            <p:cNvPicPr>
              <a:picLocks noChangeAspect="1" noChangeArrowheads="1"/>
            </p:cNvPicPr>
            <p:nvPr/>
          </p:nvPicPr>
          <p:blipFill>
            <a:blip r:embed="rId5">
              <a:lum bright="10000" contrast="35000"/>
            </a:blip>
            <a:srcRect/>
            <a:stretch>
              <a:fillRect/>
            </a:stretch>
          </p:blipFill>
          <p:spPr bwMode="auto">
            <a:xfrm>
              <a:off x="3178763" y="416269"/>
              <a:ext cx="2802937" cy="101978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9" name="Content Placeholder 5"/>
          <p:cNvSpPr txBox="1">
            <a:spLocks/>
          </p:cNvSpPr>
          <p:nvPr/>
        </p:nvSpPr>
        <p:spPr>
          <a:xfrm>
            <a:off x="1130300" y="5016501"/>
            <a:ext cx="6946900" cy="1721555"/>
          </a:xfrm>
          <a:prstGeom prst="rect">
            <a:avLst/>
          </a:prstGeom>
          <a:solidFill>
            <a:schemeClr val="bg1">
              <a:alpha val="65000"/>
            </a:schemeClr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342900" marR="0" lvl="1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91% of adults are fisher or gleaners</a:t>
            </a:r>
          </a:p>
          <a:p>
            <a:pPr marL="342900" marR="0" lvl="1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Average per capita income – $1.86 (PPP)/day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verallRegion.jpg"/>
          <p:cNvPicPr>
            <a:picLocks noChangeAspect="1"/>
          </p:cNvPicPr>
          <p:nvPr/>
        </p:nvPicPr>
        <p:blipFill>
          <a:blip r:embed="rId3"/>
          <a:srcRect l="15417" r="33472" b="22761"/>
          <a:stretch>
            <a:fillRect/>
          </a:stretch>
        </p:blipFill>
        <p:spPr>
          <a:xfrm>
            <a:off x="622300" y="-28231"/>
            <a:ext cx="7721600" cy="6924261"/>
          </a:xfrm>
          <a:prstGeom prst="rect">
            <a:avLst/>
          </a:prstGeom>
        </p:spPr>
      </p:pic>
      <p:pic>
        <p:nvPicPr>
          <p:cNvPr id="8" name="Picture 7" descr="All24Villages.jpg"/>
          <p:cNvPicPr>
            <a:picLocks noChangeAspect="1"/>
          </p:cNvPicPr>
          <p:nvPr/>
        </p:nvPicPr>
        <p:blipFill>
          <a:blip r:embed="rId4"/>
          <a:srcRect l="10278" t="18871" r="6944" b="33118"/>
          <a:stretch>
            <a:fillRect/>
          </a:stretch>
        </p:blipFill>
        <p:spPr>
          <a:xfrm>
            <a:off x="177800" y="22569"/>
            <a:ext cx="8819154" cy="3035300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489700" y="4052539"/>
            <a:ext cx="283163" cy="39246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483" y="3162300"/>
            <a:ext cx="8771374" cy="3606800"/>
          </a:xfrm>
          <a:prstGeom prst="rect">
            <a:avLst/>
          </a:prstGeom>
          <a:ln w="50800">
            <a:solidFill>
              <a:srgbClr val="FF000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269155" y="1270000"/>
            <a:ext cx="1503708" cy="4538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6">
            <a:lum bright="10000" contrast="35000"/>
          </a:blip>
          <a:srcRect/>
          <a:stretch>
            <a:fillRect/>
          </a:stretch>
        </p:blipFill>
        <p:spPr bwMode="auto">
          <a:xfrm>
            <a:off x="3267663" y="22569"/>
            <a:ext cx="2802937" cy="101978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919168" y="6255603"/>
            <a:ext cx="5675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6DFF00"/>
                </a:solidFill>
              </a:rPr>
              <a:t>Co-Sponsored Site Closed For Three Months</a:t>
            </a:r>
            <a:endParaRPr lang="en-US" sz="2400" dirty="0">
              <a:solidFill>
                <a:srgbClr val="6D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4982" y="3327400"/>
            <a:ext cx="7196233" cy="584776"/>
          </a:xfrm>
          <a:prstGeom prst="rect">
            <a:avLst/>
          </a:prstGeom>
          <a:noFill/>
          <a:effectLst>
            <a:outerShdw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Two Villages’ Octopus Fishing Grounds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5300" y="1447800"/>
            <a:ext cx="8115300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latin typeface="Century Gothic"/>
                <a:cs typeface="Century Gothic"/>
              </a:rPr>
              <a:t>Do village octopus closures increase catch?</a:t>
            </a:r>
          </a:p>
          <a:p>
            <a:pPr algn="ctr"/>
            <a:endParaRPr lang="en-US" sz="4400" dirty="0" smtClean="0">
              <a:latin typeface="Century Gothic"/>
              <a:cs typeface="Century Gothic"/>
            </a:endParaRPr>
          </a:p>
          <a:p>
            <a:pPr algn="ctr"/>
            <a:endParaRPr lang="en-US" sz="4400" dirty="0" smtClean="0">
              <a:latin typeface="Century Gothic"/>
              <a:cs typeface="Century Gothic"/>
            </a:endParaRPr>
          </a:p>
          <a:p>
            <a:pPr algn="ctr"/>
            <a:r>
              <a:rPr lang="en-US" sz="4400" dirty="0" smtClean="0">
                <a:latin typeface="Century Gothic"/>
                <a:cs typeface="Century Gothic"/>
              </a:rPr>
              <a:t>Do the </a:t>
            </a:r>
            <a:r>
              <a:rPr lang="en-US" sz="4400" dirty="0" smtClean="0">
                <a:solidFill>
                  <a:srgbClr val="FFFFFF"/>
                </a:solidFill>
                <a:latin typeface="Century Gothic"/>
                <a:cs typeface="Century Gothic"/>
              </a:rPr>
              <a:t>costs </a:t>
            </a:r>
            <a:r>
              <a:rPr lang="en-US" sz="4400" dirty="0" smtClean="0">
                <a:latin typeface="Century Gothic"/>
                <a:cs typeface="Century Gothic"/>
              </a:rPr>
              <a:t>of the closures pay-off economically?</a:t>
            </a:r>
            <a:endParaRPr lang="en-US" sz="4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ng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968375"/>
            <a:ext cx="9144000" cy="554672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13176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Current Data Set</a:t>
            </a:r>
            <a:endParaRPr lang="en-US" dirty="0"/>
          </a:p>
        </p:txBody>
      </p:sp>
      <p:pic>
        <p:nvPicPr>
          <p:cNvPr id="7" name="Picture 6" descr="©_BV_Garth_Cripps_2008_0015.jpg"/>
          <p:cNvPicPr>
            <a:picLocks noChangeAspect="1"/>
          </p:cNvPicPr>
          <p:nvPr/>
        </p:nvPicPr>
        <p:blipFill>
          <a:blip r:embed="rId5"/>
          <a:srcRect l="11111"/>
          <a:stretch>
            <a:fillRect/>
          </a:stretch>
        </p:blipFill>
        <p:spPr>
          <a:xfrm>
            <a:off x="802966" y="1892299"/>
            <a:ext cx="2130734" cy="15980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8366" y="1168400"/>
            <a:ext cx="8777833" cy="49784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sz="4800" dirty="0" smtClean="0"/>
              <a:t>258,108 Individual Octopus</a:t>
            </a:r>
          </a:p>
          <a:p>
            <a:pPr algn="ctr"/>
            <a:r>
              <a:rPr lang="en-US" sz="4800" dirty="0" smtClean="0"/>
              <a:t>320 Mapped Fishing Sites</a:t>
            </a:r>
          </a:p>
          <a:p>
            <a:pPr algn="ctr"/>
            <a:r>
              <a:rPr lang="en-US" sz="4800" dirty="0" smtClean="0"/>
              <a:t>Across 17 Villages</a:t>
            </a:r>
          </a:p>
          <a:p>
            <a:pPr algn="ctr"/>
            <a:r>
              <a:rPr lang="en-US" sz="4800" dirty="0" smtClean="0"/>
              <a:t> 2004 – 2011</a:t>
            </a:r>
          </a:p>
          <a:p>
            <a:pPr algn="ctr"/>
            <a:r>
              <a:rPr lang="en-US" sz="4800" i="1" dirty="0" smtClean="0"/>
              <a:t>69 Closures in </a:t>
            </a:r>
            <a:r>
              <a:rPr lang="en-US" sz="4800" i="1" dirty="0" err="1" smtClean="0"/>
              <a:t>Velondriake</a:t>
            </a:r>
            <a:r>
              <a:rPr lang="en-US" sz="4800" i="1" dirty="0" smtClean="0"/>
              <a:t> to date</a:t>
            </a:r>
          </a:p>
          <a:p>
            <a:pPr algn="ctr"/>
            <a:r>
              <a:rPr lang="en-US" sz="4800" i="1" dirty="0" smtClean="0"/>
              <a:t>Enough data in 37 of 69</a:t>
            </a:r>
          </a:p>
          <a:p>
            <a:pPr algn="ctr"/>
            <a:endParaRPr lang="en-US" sz="4800" i="1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ng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968375"/>
            <a:ext cx="9144000" cy="554672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131762"/>
            <a:ext cx="8229600" cy="1143000"/>
          </a:xfrm>
        </p:spPr>
        <p:txBody>
          <a:bodyPr/>
          <a:lstStyle/>
          <a:p>
            <a:r>
              <a:rPr lang="en-US" dirty="0" smtClean="0"/>
              <a:t>Landings Over Time</a:t>
            </a:r>
            <a:endParaRPr lang="en-US" dirty="0"/>
          </a:p>
        </p:txBody>
      </p:sp>
      <p:pic>
        <p:nvPicPr>
          <p:cNvPr id="7" name="Picture 6" descr="©_BV_Garth_Cripps_2008_0015.jpg"/>
          <p:cNvPicPr>
            <a:picLocks noChangeAspect="1"/>
          </p:cNvPicPr>
          <p:nvPr/>
        </p:nvPicPr>
        <p:blipFill>
          <a:blip r:embed="rId5"/>
          <a:srcRect l="11111"/>
          <a:stretch>
            <a:fillRect/>
          </a:stretch>
        </p:blipFill>
        <p:spPr>
          <a:xfrm>
            <a:off x="802966" y="1892299"/>
            <a:ext cx="2130734" cy="159805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5300" y="1663700"/>
            <a:ext cx="81153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latin typeface="Century Gothic"/>
                <a:cs typeface="Century Gothic"/>
              </a:rPr>
              <a:t>Do village octopus closures increase catch?</a:t>
            </a:r>
          </a:p>
          <a:p>
            <a:pPr algn="ctr"/>
            <a:endParaRPr lang="en-US" sz="4400" dirty="0" smtClean="0">
              <a:latin typeface="Century Gothic"/>
              <a:cs typeface="Century Gothic"/>
            </a:endParaRPr>
          </a:p>
          <a:p>
            <a:pPr algn="ctr"/>
            <a:r>
              <a:rPr lang="en-US" sz="4400" dirty="0" smtClean="0">
                <a:solidFill>
                  <a:srgbClr val="7F7F7F"/>
                </a:solidFill>
                <a:latin typeface="Century Gothic"/>
                <a:cs typeface="Century Gothic"/>
              </a:rPr>
              <a:t>Do the costs of the closures pay-off economically?</a:t>
            </a:r>
            <a:endParaRPr lang="en-US" sz="44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67987" y="24277"/>
            <a:ext cx="8608026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Do Octopus Closures Increase Catch?</a:t>
            </a:r>
            <a:br>
              <a:rPr lang="en-US" dirty="0" smtClean="0"/>
            </a:br>
            <a:r>
              <a:rPr lang="en-US" sz="3600" i="1" dirty="0" smtClean="0"/>
              <a:t>Before, After, Control, Impact Framework</a:t>
            </a:r>
            <a:endParaRPr lang="en-US" i="1" dirty="0"/>
          </a:p>
        </p:txBody>
      </p:sp>
      <p:sp>
        <p:nvSpPr>
          <p:cNvPr id="3" name="Rounded Rectangle 2"/>
          <p:cNvSpPr/>
          <p:nvPr/>
        </p:nvSpPr>
        <p:spPr>
          <a:xfrm>
            <a:off x="559872" y="3049652"/>
            <a:ext cx="2553560" cy="1379110"/>
          </a:xfrm>
          <a:prstGeom prst="roundRect">
            <a:avLst/>
          </a:prstGeom>
          <a:gradFill>
            <a:gsLst>
              <a:gs pos="0">
                <a:srgbClr val="FF6600"/>
              </a:gs>
              <a:gs pos="100000">
                <a:schemeClr val="accent6">
                  <a:lumMod val="60000"/>
                  <a:lumOff val="4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37 Closure Sites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59872" y="5131978"/>
            <a:ext cx="2553560" cy="1379110"/>
          </a:xfrm>
          <a:prstGeom prst="round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37 Control Sites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67987" y="24277"/>
            <a:ext cx="8608026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Do Octopus Closures Increase Catch?</a:t>
            </a:r>
            <a:br>
              <a:rPr lang="en-US" dirty="0" smtClean="0"/>
            </a:br>
            <a:r>
              <a:rPr lang="en-US" sz="3600" i="1" dirty="0" smtClean="0"/>
              <a:t>Before, After, Control, Impact Framework</a:t>
            </a:r>
            <a:endParaRPr lang="en-US" sz="3600" dirty="0"/>
          </a:p>
        </p:txBody>
      </p:sp>
      <p:sp>
        <p:nvSpPr>
          <p:cNvPr id="3" name="Rounded Rectangle 2"/>
          <p:cNvSpPr/>
          <p:nvPr/>
        </p:nvSpPr>
        <p:spPr>
          <a:xfrm>
            <a:off x="559872" y="3044936"/>
            <a:ext cx="2553560" cy="1379110"/>
          </a:xfrm>
          <a:prstGeom prst="roundRect">
            <a:avLst/>
          </a:prstGeom>
          <a:gradFill>
            <a:gsLst>
              <a:gs pos="0">
                <a:srgbClr val="FF6600"/>
              </a:gs>
              <a:gs pos="100000">
                <a:schemeClr val="accent6">
                  <a:lumMod val="60000"/>
                  <a:lumOff val="40000"/>
                </a:schemeClr>
              </a:gs>
            </a:gsLst>
          </a:gradFill>
          <a:ln w="50800">
            <a:solidFill>
              <a:srgbClr val="14AA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37 Closure Sites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59872" y="5127262"/>
            <a:ext cx="2553560" cy="1379110"/>
          </a:xfrm>
          <a:prstGeom prst="round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 w="50800">
            <a:solidFill>
              <a:srgbClr val="14AA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37 Control Sites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468473" y="2903988"/>
            <a:ext cx="2034655" cy="1685158"/>
          </a:xfrm>
          <a:prstGeom prst="rect">
            <a:avLst/>
          </a:prstGeom>
          <a:solidFill>
            <a:schemeClr val="tx1"/>
          </a:solidFill>
          <a:ln w="25400" cap="sq">
            <a:solidFill>
              <a:srgbClr val="FF0000"/>
            </a:solidFill>
            <a:prstDash val="sysDash"/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Closure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(2-7 Months)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901328" y="3044936"/>
            <a:ext cx="2553560" cy="1379110"/>
          </a:xfrm>
          <a:prstGeom prst="roundRect">
            <a:avLst/>
          </a:prstGeom>
          <a:gradFill>
            <a:gsLst>
              <a:gs pos="0">
                <a:srgbClr val="FF6600"/>
              </a:gs>
              <a:gs pos="100000">
                <a:schemeClr val="accent6">
                  <a:lumMod val="60000"/>
                  <a:lumOff val="40000"/>
                </a:schemeClr>
              </a:gs>
            </a:gsLst>
          </a:gradFill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37 Closure Sites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5901328" y="5127262"/>
            <a:ext cx="2553560" cy="1379110"/>
          </a:xfrm>
          <a:prstGeom prst="round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37 Control Sites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66387" y="1824502"/>
            <a:ext cx="3493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14AA00"/>
                </a:solidFill>
              </a:rPr>
              <a:t>6 Weeks Before</a:t>
            </a:r>
            <a:endParaRPr lang="en-US" sz="4000" b="1" dirty="0">
              <a:solidFill>
                <a:srgbClr val="14AA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79226" y="1824502"/>
            <a:ext cx="31637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6 Weeks After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48651" y="5539432"/>
            <a:ext cx="155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 Closure</a:t>
            </a:r>
            <a:endParaRPr lang="en-US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andings37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-1"/>
            <a:ext cx="9144000" cy="6876057"/>
          </a:xfrm>
          <a:prstGeom prst="rect">
            <a:avLst/>
          </a:prstGeom>
        </p:spPr>
      </p:pic>
      <p:pic>
        <p:nvPicPr>
          <p:cNvPr id="7" name="Picture 6" descr="©_BV_Garth_Cripps_2008_0015.jpg"/>
          <p:cNvPicPr>
            <a:picLocks noChangeAspect="1"/>
          </p:cNvPicPr>
          <p:nvPr/>
        </p:nvPicPr>
        <p:blipFill>
          <a:blip r:embed="rId5"/>
          <a:srcRect l="11111"/>
          <a:stretch>
            <a:fillRect/>
          </a:stretch>
        </p:blipFill>
        <p:spPr>
          <a:xfrm>
            <a:off x="838200" y="488950"/>
            <a:ext cx="2819400" cy="211455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andings37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-1"/>
            <a:ext cx="9144000" cy="6876057"/>
          </a:xfrm>
          <a:prstGeom prst="rect">
            <a:avLst/>
          </a:prstGeom>
        </p:spPr>
      </p:pic>
      <p:pic>
        <p:nvPicPr>
          <p:cNvPr id="7" name="Picture 6" descr="©_BV_Garth_Cripps_2008_0015.jpg"/>
          <p:cNvPicPr>
            <a:picLocks noChangeAspect="1"/>
          </p:cNvPicPr>
          <p:nvPr/>
        </p:nvPicPr>
        <p:blipFill>
          <a:blip r:embed="rId5"/>
          <a:srcRect l="11111"/>
          <a:stretch>
            <a:fillRect/>
          </a:stretch>
        </p:blipFill>
        <p:spPr>
          <a:xfrm>
            <a:off x="838200" y="488950"/>
            <a:ext cx="2819400" cy="2114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37111" y="3060700"/>
            <a:ext cx="21223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00"/>
                </a:solidFill>
              </a:rPr>
              <a:t>Control Sites:</a:t>
            </a:r>
          </a:p>
          <a:p>
            <a:pPr algn="ctr"/>
            <a:r>
              <a:rPr lang="en-US" sz="2800" dirty="0" smtClean="0">
                <a:solidFill>
                  <a:srgbClr val="000000"/>
                </a:solidFill>
              </a:rPr>
              <a:t>+40% (NS)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01979" y="927100"/>
            <a:ext cx="21362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00"/>
                </a:solidFill>
              </a:rPr>
              <a:t>Closure Sites:</a:t>
            </a:r>
          </a:p>
          <a:p>
            <a:pPr algn="ctr"/>
            <a:r>
              <a:rPr lang="en-US" sz="2800" dirty="0" smtClean="0">
                <a:solidFill>
                  <a:srgbClr val="000000"/>
                </a:solidFill>
              </a:rPr>
              <a:t>+423% ***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andings37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-1"/>
            <a:ext cx="9144000" cy="6876057"/>
          </a:xfrm>
          <a:prstGeom prst="rect">
            <a:avLst/>
          </a:prstGeom>
        </p:spPr>
      </p:pic>
      <p:pic>
        <p:nvPicPr>
          <p:cNvPr id="7" name="Picture 6" descr="©_BV_Garth_Cripps_2008_0015.jpg"/>
          <p:cNvPicPr>
            <a:picLocks noChangeAspect="1"/>
          </p:cNvPicPr>
          <p:nvPr/>
        </p:nvPicPr>
        <p:blipFill>
          <a:blip r:embed="rId5"/>
          <a:srcRect l="11111"/>
          <a:stretch>
            <a:fillRect/>
          </a:stretch>
        </p:blipFill>
        <p:spPr>
          <a:xfrm>
            <a:off x="838200" y="488950"/>
            <a:ext cx="2819400" cy="21145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822574" y="2251554"/>
            <a:ext cx="3082926" cy="1954842"/>
          </a:xfrm>
          <a:prstGeom prst="rect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000000"/>
                </a:solidFill>
              </a:rPr>
              <a:t>Landings</a:t>
            </a:r>
          </a:p>
          <a:p>
            <a:pPr algn="ctr"/>
            <a:r>
              <a:rPr lang="en-US" sz="4800" dirty="0" smtClean="0">
                <a:solidFill>
                  <a:srgbClr val="000000"/>
                </a:solidFill>
              </a:rPr>
              <a:t>+ 5 times</a:t>
            </a:r>
          </a:p>
          <a:p>
            <a:pPr algn="ctr"/>
            <a:r>
              <a:rPr lang="en-US" sz="3200" dirty="0" smtClean="0">
                <a:solidFill>
                  <a:srgbClr val="000000"/>
                </a:solidFill>
              </a:rPr>
              <a:t>(kg)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WPUE37_Colors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-2"/>
            <a:ext cx="9144000" cy="6876057"/>
          </a:xfrm>
          <a:prstGeom prst="rect">
            <a:avLst/>
          </a:prstGeom>
        </p:spPr>
      </p:pic>
      <p:pic>
        <p:nvPicPr>
          <p:cNvPr id="6" name="Picture 5" descr="©_BV_Garth_Cripps_2008_0045.jpg"/>
          <p:cNvPicPr>
            <a:picLocks noChangeAspect="1"/>
          </p:cNvPicPr>
          <p:nvPr/>
        </p:nvPicPr>
        <p:blipFill>
          <a:blip r:embed="rId5"/>
          <a:srcRect r="11111"/>
          <a:stretch>
            <a:fillRect/>
          </a:stretch>
        </p:blipFill>
        <p:spPr>
          <a:xfrm>
            <a:off x="774700" y="463550"/>
            <a:ext cx="2641600" cy="1981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WPUE37_Colors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-2"/>
            <a:ext cx="9144000" cy="6876057"/>
          </a:xfrm>
          <a:prstGeom prst="rect">
            <a:avLst/>
          </a:prstGeom>
        </p:spPr>
      </p:pic>
      <p:pic>
        <p:nvPicPr>
          <p:cNvPr id="6" name="Picture 5" descr="©_BV_Garth_Cripps_2008_0045.jpg"/>
          <p:cNvPicPr>
            <a:picLocks noChangeAspect="1"/>
          </p:cNvPicPr>
          <p:nvPr/>
        </p:nvPicPr>
        <p:blipFill>
          <a:blip r:embed="rId5"/>
          <a:srcRect r="11111"/>
          <a:stretch>
            <a:fillRect/>
          </a:stretch>
        </p:blipFill>
        <p:spPr>
          <a:xfrm>
            <a:off x="774700" y="463550"/>
            <a:ext cx="2641600" cy="1981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80175" y="2363916"/>
            <a:ext cx="869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+33%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*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16450" y="876300"/>
            <a:ext cx="10259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+108%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***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75000" y="2363916"/>
            <a:ext cx="787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+ 6%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 (NS)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4946" y="2459682"/>
            <a:ext cx="9412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+ 17%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 (NS)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WPUE37_Colors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-2"/>
            <a:ext cx="9144000" cy="6876057"/>
          </a:xfrm>
          <a:prstGeom prst="rect">
            <a:avLst/>
          </a:prstGeom>
        </p:spPr>
      </p:pic>
      <p:pic>
        <p:nvPicPr>
          <p:cNvPr id="6" name="Picture 5" descr="©_BV_Garth_Cripps_2008_0045.jpg"/>
          <p:cNvPicPr>
            <a:picLocks noChangeAspect="1"/>
          </p:cNvPicPr>
          <p:nvPr/>
        </p:nvPicPr>
        <p:blipFill>
          <a:blip r:embed="rId5"/>
          <a:srcRect r="11111"/>
          <a:stretch>
            <a:fillRect/>
          </a:stretch>
        </p:blipFill>
        <p:spPr>
          <a:xfrm>
            <a:off x="774700" y="463550"/>
            <a:ext cx="2641600" cy="1981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80175" y="2363916"/>
            <a:ext cx="869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+33%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*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16450" y="876300"/>
            <a:ext cx="10259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+108%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***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13106" y="2483791"/>
            <a:ext cx="2898578" cy="2195218"/>
          </a:xfrm>
          <a:prstGeom prst="rect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>
                <a:solidFill>
                  <a:srgbClr val="000000"/>
                </a:solidFill>
              </a:rPr>
              <a:t>Catch per Unit Effort</a:t>
            </a:r>
          </a:p>
          <a:p>
            <a:pPr algn="ctr"/>
            <a:r>
              <a:rPr lang="en-US" sz="4400" dirty="0" smtClean="0">
                <a:solidFill>
                  <a:srgbClr val="000000"/>
                </a:solidFill>
              </a:rPr>
              <a:t>+ 30 - 100%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(kg/fisher-day)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ldLad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501" y="2295525"/>
            <a:ext cx="6083300" cy="456247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67987" y="-50800"/>
            <a:ext cx="8608026" cy="1470025"/>
          </a:xfrm>
        </p:spPr>
        <p:txBody>
          <a:bodyPr/>
          <a:lstStyle/>
          <a:p>
            <a:r>
              <a:rPr lang="en-US" dirty="0" smtClean="0"/>
              <a:t>Do Octopus Closures Increase Catch?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015094" y="1367879"/>
            <a:ext cx="10630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Yes.</a:t>
            </a:r>
            <a:endParaRPr lang="en-US" sz="4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5300" y="1663700"/>
            <a:ext cx="8115300" cy="317009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44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Century Gothic"/>
                <a:cs typeface="Century Gothic"/>
              </a:rPr>
              <a:t>Do village octopus closures increase catch?</a:t>
            </a:r>
          </a:p>
          <a:p>
            <a:pPr algn="ctr"/>
            <a:endParaRPr lang="en-US" sz="4400" dirty="0" smtClean="0">
              <a:latin typeface="Century Gothic"/>
              <a:cs typeface="Century Gothic"/>
            </a:endParaRPr>
          </a:p>
          <a:p>
            <a:pPr algn="ctr"/>
            <a:r>
              <a:rPr lang="en-US" sz="4400" dirty="0" smtClean="0">
                <a:latin typeface="Century Gothic"/>
                <a:cs typeface="Century Gothic"/>
              </a:rPr>
              <a:t>Do the </a:t>
            </a:r>
            <a:r>
              <a:rPr lang="en-US" sz="4400" dirty="0" smtClean="0">
                <a:solidFill>
                  <a:srgbClr val="FFFF00"/>
                </a:solidFill>
                <a:latin typeface="Century Gothic"/>
                <a:cs typeface="Century Gothic"/>
              </a:rPr>
              <a:t>costs </a:t>
            </a:r>
            <a:r>
              <a:rPr lang="en-US" sz="4400" dirty="0" smtClean="0">
                <a:latin typeface="Century Gothic"/>
                <a:cs typeface="Century Gothic"/>
              </a:rPr>
              <a:t>of the closures pay-off economically?</a:t>
            </a:r>
            <a:endParaRPr lang="en-US" sz="4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entury Gothic"/>
                <a:cs typeface="Century Gothic"/>
              </a:rPr>
              <a:t>Do the </a:t>
            </a:r>
            <a:r>
              <a:rPr lang="en-US" dirty="0" smtClean="0">
                <a:solidFill>
                  <a:srgbClr val="FFFF00"/>
                </a:solidFill>
                <a:latin typeface="Century Gothic"/>
                <a:cs typeface="Century Gothic"/>
              </a:rPr>
              <a:t>costs </a:t>
            </a:r>
            <a:r>
              <a:rPr lang="en-US" dirty="0" smtClean="0">
                <a:latin typeface="Century Gothic"/>
                <a:cs typeface="Century Gothic"/>
              </a:rPr>
              <a:t>of the closures pay-off economically?</a:t>
            </a:r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46200" y="3721100"/>
            <a:ext cx="6558206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4400" i="1" dirty="0" smtClean="0">
                <a:latin typeface="Century Gothic"/>
                <a:cs typeface="Century Gothic"/>
              </a:rPr>
              <a:t> Village scale “costs”?</a:t>
            </a:r>
          </a:p>
          <a:p>
            <a:pPr>
              <a:buFont typeface="Arial"/>
              <a:buChar char="•"/>
            </a:pPr>
            <a:endParaRPr lang="en-US" sz="2000" i="1" dirty="0" smtClean="0">
              <a:latin typeface="Century Gothic"/>
              <a:cs typeface="Century Gothic"/>
            </a:endParaRPr>
          </a:p>
          <a:p>
            <a:pPr>
              <a:buFont typeface="Arial"/>
              <a:buChar char="•"/>
            </a:pPr>
            <a:r>
              <a:rPr lang="en-US" sz="4400" i="1" dirty="0" smtClean="0">
                <a:latin typeface="Century Gothic"/>
                <a:cs typeface="Century Gothic"/>
              </a:rPr>
              <a:t> Closure scale “costs”?</a:t>
            </a:r>
            <a:endParaRPr lang="en-US" sz="4400" i="1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Village Level Octopus Fishery Revenue</a:t>
            </a:r>
            <a:br>
              <a:rPr lang="en-US" sz="4000" i="1" dirty="0" smtClean="0">
                <a:solidFill>
                  <a:srgbClr val="FFFF00"/>
                </a:solidFill>
              </a:rPr>
            </a:br>
            <a:r>
              <a:rPr lang="en-US" sz="4000" i="1" dirty="0" smtClean="0">
                <a:solidFill>
                  <a:srgbClr val="FFFF00"/>
                </a:solidFill>
              </a:rPr>
              <a:t>Closures: Clear Benefit – No Clear Fishery “Cost”</a:t>
            </a:r>
            <a:endParaRPr lang="en-US" i="1" dirty="0">
              <a:solidFill>
                <a:srgbClr val="FFFF00"/>
              </a:solidFill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1587500" y="1404938"/>
            <a:ext cx="6083300" cy="5453062"/>
            <a:chOff x="1587500" y="1404938"/>
            <a:chExt cx="6083300" cy="5453062"/>
          </a:xfrm>
        </p:grpSpPr>
        <p:sp>
          <p:nvSpPr>
            <p:cNvPr id="13" name="Rectangle 12"/>
            <p:cNvSpPr/>
            <p:nvPr/>
          </p:nvSpPr>
          <p:spPr>
            <a:xfrm>
              <a:off x="1587500" y="1404938"/>
              <a:ext cx="6083300" cy="54530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sz="2400" dirty="0">
                <a:solidFill>
                  <a:srgbClr val="000000"/>
                </a:solidFill>
              </a:endParaRPr>
            </a:p>
          </p:txBody>
        </p:sp>
        <p:grpSp>
          <p:nvGrpSpPr>
            <p:cNvPr id="3" name="Group 8"/>
            <p:cNvGrpSpPr/>
            <p:nvPr/>
          </p:nvGrpSpPr>
          <p:grpSpPr>
            <a:xfrm>
              <a:off x="1587500" y="1404938"/>
              <a:ext cx="6083300" cy="5440362"/>
              <a:chOff x="1625600" y="1417638"/>
              <a:chExt cx="5740400" cy="5054600"/>
            </a:xfrm>
          </p:grpSpPr>
          <p:pic>
            <p:nvPicPr>
              <p:cNvPr id="8" name="Picture 7" descr="VillageMeanRevenueBigText.pdf"/>
              <p:cNvPicPr>
                <a:picLocks noChangeAspect="1"/>
              </p:cNvPicPr>
              <p:nvPr/>
            </p:nvPicPr>
            <mc:AlternateContent xmlns:mc="http://schemas.openxmlformats.org/markup-compatibility/2006">
              <mc:Choice xmlns:ma="http://schemas.microsoft.com/office/mac/drawingml/2008/main" xmlns:mv="urn:schemas-microsoft-com:mac:vml" xmlns="" Requires="ma">
                <p:blipFill>
                  <a:blip r:embed="rId3"/>
                  <a:stretch>
                    <a:fillRect/>
                  </a:stretch>
                </p:blipFill>
              </mc:Choice>
              <mc:Fallback>
                <p:blipFill>
                  <a:blip r:embed="rId4"/>
                  <a:stretch>
                    <a:fillRect/>
                  </a:stretch>
                </p:blipFill>
              </mc:Fallback>
            </mc:AlternateContent>
            <p:spPr>
              <a:xfrm>
                <a:off x="1905000" y="1417638"/>
                <a:ext cx="5461000" cy="5054600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>
              <a:xfrm>
                <a:off x="1625600" y="1417638"/>
                <a:ext cx="603250" cy="501920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2400" dirty="0" smtClean="0">
                    <a:solidFill>
                      <a:srgbClr val="000000"/>
                    </a:solidFill>
                  </a:rPr>
                  <a:t>Total Village-Level Revenue ($ PPP)</a:t>
                </a:r>
                <a:endParaRPr lang="en-US" sz="24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5834783" y="2090291"/>
              <a:ext cx="1306367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rgbClr val="000000"/>
                  </a:solidFill>
                </a:rPr>
                <a:t>+100%</a:t>
              </a:r>
            </a:p>
            <a:p>
              <a:pPr algn="ctr"/>
              <a:r>
                <a:rPr lang="en-US" sz="3200" dirty="0" smtClean="0">
                  <a:solidFill>
                    <a:srgbClr val="000000"/>
                  </a:solidFill>
                </a:rPr>
                <a:t>***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31472" y="4053582"/>
              <a:ext cx="890388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rgbClr val="000000"/>
                  </a:solidFill>
                </a:rPr>
                <a:t>+8%</a:t>
              </a:r>
            </a:p>
            <a:p>
              <a:pPr algn="ctr"/>
              <a:r>
                <a:rPr lang="en-US" sz="3200" dirty="0" smtClean="0">
                  <a:solidFill>
                    <a:srgbClr val="000000"/>
                  </a:solidFill>
                </a:rPr>
                <a:t>NS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808660" y="3923495"/>
              <a:ext cx="291498" cy="497558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5400000">
              <a:off x="3303139" y="5859675"/>
              <a:ext cx="295931" cy="10987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Before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5400000">
              <a:off x="4788000" y="5864109"/>
              <a:ext cx="295931" cy="10987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During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 rot="5400000">
              <a:off x="6342190" y="5859675"/>
              <a:ext cx="295931" cy="10987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After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5845" y="1034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8EB4E3"/>
                </a:solidFill>
              </a:rPr>
              <a:t>Closure vs. No Closure:</a:t>
            </a:r>
            <a:br>
              <a:rPr lang="en-US" sz="6000" dirty="0" smtClean="0">
                <a:solidFill>
                  <a:srgbClr val="8EB4E3"/>
                </a:solidFill>
              </a:rPr>
            </a:br>
            <a:r>
              <a:rPr lang="en-US" sz="3111" dirty="0" smtClean="0"/>
              <a:t>Site–Based Cost Model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1926304"/>
            <a:ext cx="8229600" cy="1740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dirty="0" smtClean="0">
                <a:solidFill>
                  <a:srgbClr val="FF0000"/>
                </a:solidFill>
              </a:rPr>
              <a:t>Actual Closure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	Data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457200" y="2956532"/>
            <a:ext cx="2590800" cy="701067"/>
          </a:xfrm>
          <a:custGeom>
            <a:avLst/>
            <a:gdLst>
              <a:gd name="connsiteX0" fmla="*/ 0 w 2511954"/>
              <a:gd name="connsiteY0" fmla="*/ 54210 h 753387"/>
              <a:gd name="connsiteX1" fmla="*/ 142708 w 2511954"/>
              <a:gd name="connsiteY1" fmla="*/ 68479 h 753387"/>
              <a:gd name="connsiteX2" fmla="*/ 185520 w 2511954"/>
              <a:gd name="connsiteY2" fmla="*/ 82748 h 753387"/>
              <a:gd name="connsiteX3" fmla="*/ 456665 w 2511954"/>
              <a:gd name="connsiteY3" fmla="*/ 54210 h 753387"/>
              <a:gd name="connsiteX4" fmla="*/ 642185 w 2511954"/>
              <a:gd name="connsiteY4" fmla="*/ 54210 h 753387"/>
              <a:gd name="connsiteX5" fmla="*/ 670727 w 2511954"/>
              <a:gd name="connsiteY5" fmla="*/ 111286 h 753387"/>
              <a:gd name="connsiteX6" fmla="*/ 770622 w 2511954"/>
              <a:gd name="connsiteY6" fmla="*/ 168362 h 753387"/>
              <a:gd name="connsiteX7" fmla="*/ 927601 w 2511954"/>
              <a:gd name="connsiteY7" fmla="*/ 154093 h 753387"/>
              <a:gd name="connsiteX8" fmla="*/ 1041767 w 2511954"/>
              <a:gd name="connsiteY8" fmla="*/ 111286 h 753387"/>
              <a:gd name="connsiteX9" fmla="*/ 1113121 w 2511954"/>
              <a:gd name="connsiteY9" fmla="*/ 97017 h 753387"/>
              <a:gd name="connsiteX10" fmla="*/ 1170204 w 2511954"/>
              <a:gd name="connsiteY10" fmla="*/ 82748 h 753387"/>
              <a:gd name="connsiteX11" fmla="*/ 1270100 w 2511954"/>
              <a:gd name="connsiteY11" fmla="*/ 97017 h 753387"/>
              <a:gd name="connsiteX12" fmla="*/ 1369995 w 2511954"/>
              <a:gd name="connsiteY12" fmla="*/ 154093 h 753387"/>
              <a:gd name="connsiteX13" fmla="*/ 1484161 w 2511954"/>
              <a:gd name="connsiteY13" fmla="*/ 182631 h 753387"/>
              <a:gd name="connsiteX14" fmla="*/ 1526973 w 2511954"/>
              <a:gd name="connsiteY14" fmla="*/ 154093 h 753387"/>
              <a:gd name="connsiteX15" fmla="*/ 1598327 w 2511954"/>
              <a:gd name="connsiteY15" fmla="*/ 97017 h 753387"/>
              <a:gd name="connsiteX16" fmla="*/ 1655410 w 2511954"/>
              <a:gd name="connsiteY16" fmla="*/ 82748 h 753387"/>
              <a:gd name="connsiteX17" fmla="*/ 1812389 w 2511954"/>
              <a:gd name="connsiteY17" fmla="*/ 97017 h 753387"/>
              <a:gd name="connsiteX18" fmla="*/ 2026451 w 2511954"/>
              <a:gd name="connsiteY18" fmla="*/ 211168 h 753387"/>
              <a:gd name="connsiteX19" fmla="*/ 2269054 w 2511954"/>
              <a:gd name="connsiteY19" fmla="*/ 182631 h 753387"/>
              <a:gd name="connsiteX20" fmla="*/ 2311866 w 2511954"/>
              <a:gd name="connsiteY20" fmla="*/ 168362 h 753387"/>
              <a:gd name="connsiteX21" fmla="*/ 2454574 w 2511954"/>
              <a:gd name="connsiteY21" fmla="*/ 182631 h 753387"/>
              <a:gd name="connsiteX22" fmla="*/ 2468845 w 2511954"/>
              <a:gd name="connsiteY22" fmla="*/ 311051 h 753387"/>
              <a:gd name="connsiteX23" fmla="*/ 2497386 w 2511954"/>
              <a:gd name="connsiteY23" fmla="*/ 510816 h 753387"/>
              <a:gd name="connsiteX24" fmla="*/ 2511657 w 2511954"/>
              <a:gd name="connsiteY24" fmla="*/ 753387 h 75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1954" h="753387">
                <a:moveTo>
                  <a:pt x="0" y="54210"/>
                </a:moveTo>
                <a:cubicBezTo>
                  <a:pt x="47569" y="58966"/>
                  <a:pt x="95457" y="61211"/>
                  <a:pt x="142708" y="68479"/>
                </a:cubicBezTo>
                <a:cubicBezTo>
                  <a:pt x="157576" y="70766"/>
                  <a:pt x="170493" y="83431"/>
                  <a:pt x="185520" y="82748"/>
                </a:cubicBezTo>
                <a:cubicBezTo>
                  <a:pt x="276307" y="78622"/>
                  <a:pt x="366283" y="63723"/>
                  <a:pt x="456665" y="54210"/>
                </a:cubicBezTo>
                <a:cubicBezTo>
                  <a:pt x="532666" y="23814"/>
                  <a:pt x="551823" y="0"/>
                  <a:pt x="642185" y="54210"/>
                </a:cubicBezTo>
                <a:cubicBezTo>
                  <a:pt x="660426" y="65153"/>
                  <a:pt x="656883" y="95136"/>
                  <a:pt x="670727" y="111286"/>
                </a:cubicBezTo>
                <a:cubicBezTo>
                  <a:pt x="705286" y="151600"/>
                  <a:pt x="727104" y="153858"/>
                  <a:pt x="770622" y="168362"/>
                </a:cubicBezTo>
                <a:cubicBezTo>
                  <a:pt x="822948" y="163606"/>
                  <a:pt x="875587" y="161523"/>
                  <a:pt x="927601" y="154093"/>
                </a:cubicBezTo>
                <a:cubicBezTo>
                  <a:pt x="945246" y="151573"/>
                  <a:pt x="1040689" y="111609"/>
                  <a:pt x="1041767" y="111286"/>
                </a:cubicBezTo>
                <a:cubicBezTo>
                  <a:pt x="1065000" y="104317"/>
                  <a:pt x="1089443" y="102278"/>
                  <a:pt x="1113121" y="97017"/>
                </a:cubicBezTo>
                <a:cubicBezTo>
                  <a:pt x="1132267" y="92763"/>
                  <a:pt x="1151176" y="87504"/>
                  <a:pt x="1170204" y="82748"/>
                </a:cubicBezTo>
                <a:cubicBezTo>
                  <a:pt x="1203503" y="87504"/>
                  <a:pt x="1237648" y="88168"/>
                  <a:pt x="1270100" y="97017"/>
                </a:cubicBezTo>
                <a:cubicBezTo>
                  <a:pt x="1325143" y="112027"/>
                  <a:pt x="1323494" y="130845"/>
                  <a:pt x="1369995" y="154093"/>
                </a:cubicBezTo>
                <a:cubicBezTo>
                  <a:pt x="1399250" y="168719"/>
                  <a:pt x="1457022" y="177204"/>
                  <a:pt x="1484161" y="182631"/>
                </a:cubicBezTo>
                <a:cubicBezTo>
                  <a:pt x="1498432" y="173118"/>
                  <a:pt x="1513252" y="164383"/>
                  <a:pt x="1526973" y="154093"/>
                </a:cubicBezTo>
                <a:cubicBezTo>
                  <a:pt x="1551340" y="135820"/>
                  <a:pt x="1571701" y="111807"/>
                  <a:pt x="1598327" y="97017"/>
                </a:cubicBezTo>
                <a:cubicBezTo>
                  <a:pt x="1615472" y="87493"/>
                  <a:pt x="1636382" y="87504"/>
                  <a:pt x="1655410" y="82748"/>
                </a:cubicBezTo>
                <a:cubicBezTo>
                  <a:pt x="1707736" y="87504"/>
                  <a:pt x="1761868" y="82584"/>
                  <a:pt x="1812389" y="97017"/>
                </a:cubicBezTo>
                <a:cubicBezTo>
                  <a:pt x="1865685" y="112242"/>
                  <a:pt x="1969061" y="176739"/>
                  <a:pt x="2026451" y="211168"/>
                </a:cubicBezTo>
                <a:cubicBezTo>
                  <a:pt x="2107319" y="201656"/>
                  <a:pt x="2188529" y="194708"/>
                  <a:pt x="2269054" y="182631"/>
                </a:cubicBezTo>
                <a:cubicBezTo>
                  <a:pt x="2283930" y="180400"/>
                  <a:pt x="2296824" y="168362"/>
                  <a:pt x="2311866" y="168362"/>
                </a:cubicBezTo>
                <a:cubicBezTo>
                  <a:pt x="2359673" y="168362"/>
                  <a:pt x="2407005" y="177875"/>
                  <a:pt x="2454574" y="182631"/>
                </a:cubicBezTo>
                <a:cubicBezTo>
                  <a:pt x="2459331" y="225438"/>
                  <a:pt x="2463274" y="268343"/>
                  <a:pt x="2468845" y="311051"/>
                </a:cubicBezTo>
                <a:cubicBezTo>
                  <a:pt x="2477546" y="377750"/>
                  <a:pt x="2490692" y="443885"/>
                  <a:pt x="2497386" y="510816"/>
                </a:cubicBezTo>
                <a:cubicBezTo>
                  <a:pt x="2511954" y="656475"/>
                  <a:pt x="2511657" y="668320"/>
                  <a:pt x="2511657" y="753387"/>
                </a:cubicBezTo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5740400" y="1981200"/>
            <a:ext cx="2946400" cy="1685913"/>
          </a:xfrm>
          <a:custGeom>
            <a:avLst/>
            <a:gdLst>
              <a:gd name="connsiteX0" fmla="*/ 0 w 3053946"/>
              <a:gd name="connsiteY0" fmla="*/ 1640926 h 1640926"/>
              <a:gd name="connsiteX1" fmla="*/ 14271 w 3053946"/>
              <a:gd name="connsiteY1" fmla="*/ 1098707 h 1640926"/>
              <a:gd name="connsiteX2" fmla="*/ 99895 w 3053946"/>
              <a:gd name="connsiteY2" fmla="*/ 613563 h 1640926"/>
              <a:gd name="connsiteX3" fmla="*/ 114166 w 3053946"/>
              <a:gd name="connsiteY3" fmla="*/ 128420 h 1640926"/>
              <a:gd name="connsiteX4" fmla="*/ 171249 w 3053946"/>
              <a:gd name="connsiteY4" fmla="*/ 0 h 1640926"/>
              <a:gd name="connsiteX5" fmla="*/ 271145 w 3053946"/>
              <a:gd name="connsiteY5" fmla="*/ 14269 h 1640926"/>
              <a:gd name="connsiteX6" fmla="*/ 313957 w 3053946"/>
              <a:gd name="connsiteY6" fmla="*/ 99882 h 1640926"/>
              <a:gd name="connsiteX7" fmla="*/ 399582 w 3053946"/>
              <a:gd name="connsiteY7" fmla="*/ 171227 h 1640926"/>
              <a:gd name="connsiteX8" fmla="*/ 413852 w 3053946"/>
              <a:gd name="connsiteY8" fmla="*/ 285378 h 1640926"/>
              <a:gd name="connsiteX9" fmla="*/ 470935 w 3053946"/>
              <a:gd name="connsiteY9" fmla="*/ 413798 h 1640926"/>
              <a:gd name="connsiteX10" fmla="*/ 499477 w 3053946"/>
              <a:gd name="connsiteY10" fmla="*/ 527950 h 1640926"/>
              <a:gd name="connsiteX11" fmla="*/ 599372 w 3053946"/>
              <a:gd name="connsiteY11" fmla="*/ 684908 h 1640926"/>
              <a:gd name="connsiteX12" fmla="*/ 642185 w 3053946"/>
              <a:gd name="connsiteY12" fmla="*/ 670639 h 1640926"/>
              <a:gd name="connsiteX13" fmla="*/ 684997 w 3053946"/>
              <a:gd name="connsiteY13" fmla="*/ 627832 h 1640926"/>
              <a:gd name="connsiteX14" fmla="*/ 770622 w 3053946"/>
              <a:gd name="connsiteY14" fmla="*/ 513681 h 1640926"/>
              <a:gd name="connsiteX15" fmla="*/ 813434 w 3053946"/>
              <a:gd name="connsiteY15" fmla="*/ 556488 h 1640926"/>
              <a:gd name="connsiteX16" fmla="*/ 884788 w 3053946"/>
              <a:gd name="connsiteY16" fmla="*/ 599294 h 1640926"/>
              <a:gd name="connsiteX17" fmla="*/ 984683 w 3053946"/>
              <a:gd name="connsiteY17" fmla="*/ 684908 h 1640926"/>
              <a:gd name="connsiteX18" fmla="*/ 1013225 w 3053946"/>
              <a:gd name="connsiteY18" fmla="*/ 741984 h 1640926"/>
              <a:gd name="connsiteX19" fmla="*/ 1084579 w 3053946"/>
              <a:gd name="connsiteY19" fmla="*/ 841866 h 1640926"/>
              <a:gd name="connsiteX20" fmla="*/ 1098850 w 3053946"/>
              <a:gd name="connsiteY20" fmla="*/ 913211 h 1640926"/>
              <a:gd name="connsiteX21" fmla="*/ 1198745 w 3053946"/>
              <a:gd name="connsiteY21" fmla="*/ 984555 h 1640926"/>
              <a:gd name="connsiteX22" fmla="*/ 1312911 w 3053946"/>
              <a:gd name="connsiteY22" fmla="*/ 941749 h 1640926"/>
              <a:gd name="connsiteX23" fmla="*/ 1327182 w 3053946"/>
              <a:gd name="connsiteY23" fmla="*/ 898942 h 1640926"/>
              <a:gd name="connsiteX24" fmla="*/ 1369994 w 3053946"/>
              <a:gd name="connsiteY24" fmla="*/ 884673 h 1640926"/>
              <a:gd name="connsiteX25" fmla="*/ 1498431 w 3053946"/>
              <a:gd name="connsiteY25" fmla="*/ 784790 h 1640926"/>
              <a:gd name="connsiteX26" fmla="*/ 1555514 w 3053946"/>
              <a:gd name="connsiteY26" fmla="*/ 770521 h 1640926"/>
              <a:gd name="connsiteX27" fmla="*/ 1669681 w 3053946"/>
              <a:gd name="connsiteY27" fmla="*/ 799059 h 1640926"/>
              <a:gd name="connsiteX28" fmla="*/ 1769576 w 3053946"/>
              <a:gd name="connsiteY28" fmla="*/ 898942 h 1640926"/>
              <a:gd name="connsiteX29" fmla="*/ 2069262 w 3053946"/>
              <a:gd name="connsiteY29" fmla="*/ 913211 h 1640926"/>
              <a:gd name="connsiteX30" fmla="*/ 2126345 w 3053946"/>
              <a:gd name="connsiteY30" fmla="*/ 941749 h 1640926"/>
              <a:gd name="connsiteX31" fmla="*/ 2211970 w 3053946"/>
              <a:gd name="connsiteY31" fmla="*/ 1041631 h 1640926"/>
              <a:gd name="connsiteX32" fmla="*/ 2340407 w 3053946"/>
              <a:gd name="connsiteY32" fmla="*/ 1070169 h 1640926"/>
              <a:gd name="connsiteX33" fmla="*/ 2383219 w 3053946"/>
              <a:gd name="connsiteY33" fmla="*/ 1084438 h 1640926"/>
              <a:gd name="connsiteX34" fmla="*/ 2397490 w 3053946"/>
              <a:gd name="connsiteY34" fmla="*/ 1141513 h 1640926"/>
              <a:gd name="connsiteX35" fmla="*/ 2440303 w 3053946"/>
              <a:gd name="connsiteY35" fmla="*/ 1241396 h 1640926"/>
              <a:gd name="connsiteX36" fmla="*/ 2497386 w 3053946"/>
              <a:gd name="connsiteY36" fmla="*/ 1255665 h 1640926"/>
              <a:gd name="connsiteX37" fmla="*/ 2540198 w 3053946"/>
              <a:gd name="connsiteY37" fmla="*/ 1269934 h 1640926"/>
              <a:gd name="connsiteX38" fmla="*/ 3053946 w 3053946"/>
              <a:gd name="connsiteY38" fmla="*/ 1284203 h 164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53946" h="1640926">
                <a:moveTo>
                  <a:pt x="0" y="1640926"/>
                </a:moveTo>
                <a:cubicBezTo>
                  <a:pt x="4757" y="1460186"/>
                  <a:pt x="187" y="1278960"/>
                  <a:pt x="14271" y="1098707"/>
                </a:cubicBezTo>
                <a:cubicBezTo>
                  <a:pt x="32182" y="869478"/>
                  <a:pt x="55154" y="792506"/>
                  <a:pt x="99895" y="613563"/>
                </a:cubicBezTo>
                <a:cubicBezTo>
                  <a:pt x="104652" y="451849"/>
                  <a:pt x="106282" y="290012"/>
                  <a:pt x="114166" y="128420"/>
                </a:cubicBezTo>
                <a:cubicBezTo>
                  <a:pt x="119498" y="19136"/>
                  <a:pt x="106248" y="43329"/>
                  <a:pt x="171249" y="0"/>
                </a:cubicBezTo>
                <a:cubicBezTo>
                  <a:pt x="204548" y="4756"/>
                  <a:pt x="240407" y="609"/>
                  <a:pt x="271145" y="14269"/>
                </a:cubicBezTo>
                <a:cubicBezTo>
                  <a:pt x="303055" y="28449"/>
                  <a:pt x="298626" y="76888"/>
                  <a:pt x="313957" y="99882"/>
                </a:cubicBezTo>
                <a:cubicBezTo>
                  <a:pt x="335934" y="132843"/>
                  <a:pt x="367991" y="150170"/>
                  <a:pt x="399582" y="171227"/>
                </a:cubicBezTo>
                <a:cubicBezTo>
                  <a:pt x="404339" y="209277"/>
                  <a:pt x="406992" y="247650"/>
                  <a:pt x="413852" y="285378"/>
                </a:cubicBezTo>
                <a:cubicBezTo>
                  <a:pt x="422575" y="333351"/>
                  <a:pt x="454571" y="367983"/>
                  <a:pt x="470935" y="413798"/>
                </a:cubicBezTo>
                <a:cubicBezTo>
                  <a:pt x="484128" y="450735"/>
                  <a:pt x="489963" y="489899"/>
                  <a:pt x="499477" y="527950"/>
                </a:cubicBezTo>
                <a:cubicBezTo>
                  <a:pt x="514873" y="712670"/>
                  <a:pt x="457900" y="716342"/>
                  <a:pt x="599372" y="684908"/>
                </a:cubicBezTo>
                <a:cubicBezTo>
                  <a:pt x="614057" y="681645"/>
                  <a:pt x="627914" y="675395"/>
                  <a:pt x="642185" y="670639"/>
                </a:cubicBezTo>
                <a:cubicBezTo>
                  <a:pt x="656456" y="656370"/>
                  <a:pt x="672217" y="643450"/>
                  <a:pt x="684997" y="627832"/>
                </a:cubicBezTo>
                <a:cubicBezTo>
                  <a:pt x="715119" y="591020"/>
                  <a:pt x="770622" y="513681"/>
                  <a:pt x="770622" y="513681"/>
                </a:cubicBezTo>
                <a:cubicBezTo>
                  <a:pt x="784893" y="527950"/>
                  <a:pt x="797289" y="544381"/>
                  <a:pt x="813434" y="556488"/>
                </a:cubicBezTo>
                <a:cubicBezTo>
                  <a:pt x="835624" y="573128"/>
                  <a:pt x="861267" y="584595"/>
                  <a:pt x="884788" y="599294"/>
                </a:cubicBezTo>
                <a:cubicBezTo>
                  <a:pt x="925393" y="624669"/>
                  <a:pt x="954060" y="644083"/>
                  <a:pt x="984683" y="684908"/>
                </a:cubicBezTo>
                <a:cubicBezTo>
                  <a:pt x="997447" y="701924"/>
                  <a:pt x="1002670" y="723516"/>
                  <a:pt x="1013225" y="741984"/>
                </a:cubicBezTo>
                <a:cubicBezTo>
                  <a:pt x="1029920" y="771196"/>
                  <a:pt x="1066200" y="817364"/>
                  <a:pt x="1084579" y="841866"/>
                </a:cubicBezTo>
                <a:cubicBezTo>
                  <a:pt x="1089336" y="865648"/>
                  <a:pt x="1088003" y="891519"/>
                  <a:pt x="1098850" y="913211"/>
                </a:cubicBezTo>
                <a:cubicBezTo>
                  <a:pt x="1118135" y="951775"/>
                  <a:pt x="1164271" y="967320"/>
                  <a:pt x="1198745" y="984555"/>
                </a:cubicBezTo>
                <a:cubicBezTo>
                  <a:pt x="1236800" y="970286"/>
                  <a:pt x="1279093" y="964291"/>
                  <a:pt x="1312911" y="941749"/>
                </a:cubicBezTo>
                <a:cubicBezTo>
                  <a:pt x="1325426" y="933407"/>
                  <a:pt x="1316546" y="909577"/>
                  <a:pt x="1327182" y="898942"/>
                </a:cubicBezTo>
                <a:cubicBezTo>
                  <a:pt x="1337819" y="888306"/>
                  <a:pt x="1355723" y="889429"/>
                  <a:pt x="1369994" y="884673"/>
                </a:cubicBezTo>
                <a:cubicBezTo>
                  <a:pt x="1374852" y="880625"/>
                  <a:pt x="1468075" y="797798"/>
                  <a:pt x="1498431" y="784790"/>
                </a:cubicBezTo>
                <a:cubicBezTo>
                  <a:pt x="1516459" y="777065"/>
                  <a:pt x="1536486" y="775277"/>
                  <a:pt x="1555514" y="770521"/>
                </a:cubicBezTo>
                <a:cubicBezTo>
                  <a:pt x="1593570" y="780034"/>
                  <a:pt x="1637041" y="777302"/>
                  <a:pt x="1669681" y="799059"/>
                </a:cubicBezTo>
                <a:cubicBezTo>
                  <a:pt x="1754941" y="855892"/>
                  <a:pt x="1685526" y="891939"/>
                  <a:pt x="1769576" y="898942"/>
                </a:cubicBezTo>
                <a:cubicBezTo>
                  <a:pt x="1869239" y="907246"/>
                  <a:pt x="1969367" y="908455"/>
                  <a:pt x="2069262" y="913211"/>
                </a:cubicBezTo>
                <a:cubicBezTo>
                  <a:pt x="2088290" y="922724"/>
                  <a:pt x="2110192" y="927906"/>
                  <a:pt x="2126345" y="941749"/>
                </a:cubicBezTo>
                <a:cubicBezTo>
                  <a:pt x="2195588" y="1001092"/>
                  <a:pt x="2140188" y="993782"/>
                  <a:pt x="2211970" y="1041631"/>
                </a:cubicBezTo>
                <a:cubicBezTo>
                  <a:pt x="2235391" y="1057243"/>
                  <a:pt x="2330048" y="1068443"/>
                  <a:pt x="2340407" y="1070169"/>
                </a:cubicBezTo>
                <a:cubicBezTo>
                  <a:pt x="2354678" y="1074925"/>
                  <a:pt x="2373821" y="1072692"/>
                  <a:pt x="2383219" y="1084438"/>
                </a:cubicBezTo>
                <a:cubicBezTo>
                  <a:pt x="2395471" y="1099751"/>
                  <a:pt x="2390787" y="1123083"/>
                  <a:pt x="2397490" y="1141513"/>
                </a:cubicBezTo>
                <a:cubicBezTo>
                  <a:pt x="2409871" y="1175555"/>
                  <a:pt x="2416448" y="1214136"/>
                  <a:pt x="2440303" y="1241396"/>
                </a:cubicBezTo>
                <a:cubicBezTo>
                  <a:pt x="2453219" y="1256156"/>
                  <a:pt x="2478527" y="1250277"/>
                  <a:pt x="2497386" y="1255665"/>
                </a:cubicBezTo>
                <a:cubicBezTo>
                  <a:pt x="2511850" y="1259797"/>
                  <a:pt x="2525191" y="1268899"/>
                  <a:pt x="2540198" y="1269934"/>
                </a:cubicBezTo>
                <a:cubicBezTo>
                  <a:pt x="2773633" y="1286031"/>
                  <a:pt x="2858621" y="1284203"/>
                  <a:pt x="3053946" y="1284203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5260" y="1438331"/>
            <a:ext cx="2696880" cy="2447869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Closure</a:t>
            </a:r>
            <a:endParaRPr lang="en-US" sz="2800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997160" y="3667113"/>
            <a:ext cx="269688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11" idx="0"/>
          </p:cNvCxnSpPr>
          <p:nvPr/>
        </p:nvCxnSpPr>
        <p:spPr>
          <a:xfrm>
            <a:off x="3048000" y="3657599"/>
            <a:ext cx="2692400" cy="95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red.gif"/>
          <p:cNvPicPr>
            <a:picLocks noChangeAspect="1"/>
          </p:cNvPicPr>
          <p:nvPr/>
        </p:nvPicPr>
        <p:blipFill>
          <a:blip r:embed="rId3">
            <a:alphaModFix amt="50000"/>
          </a:blip>
          <a:srcRect b="4670"/>
          <a:stretch>
            <a:fillRect/>
          </a:stretch>
        </p:blipFill>
        <p:spPr>
          <a:xfrm>
            <a:off x="5643240" y="1926304"/>
            <a:ext cx="3086100" cy="17312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926304"/>
            <a:ext cx="8229600" cy="1740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dirty="0" smtClean="0">
                <a:solidFill>
                  <a:srgbClr val="FF0000"/>
                </a:solidFill>
              </a:rPr>
              <a:t>Actual Closure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	Data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4461613"/>
            <a:ext cx="8229600" cy="1740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dirty="0" smtClean="0">
                <a:solidFill>
                  <a:srgbClr val="FFFF00"/>
                </a:solidFill>
              </a:rPr>
              <a:t>“No Closure”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Modeled From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Fishery Data</a:t>
            </a:r>
          </a:p>
        </p:txBody>
      </p:sp>
      <p:sp>
        <p:nvSpPr>
          <p:cNvPr id="10" name="Freeform 9"/>
          <p:cNvSpPr/>
          <p:nvPr/>
        </p:nvSpPr>
        <p:spPr>
          <a:xfrm>
            <a:off x="457200" y="2956532"/>
            <a:ext cx="2590800" cy="701067"/>
          </a:xfrm>
          <a:custGeom>
            <a:avLst/>
            <a:gdLst>
              <a:gd name="connsiteX0" fmla="*/ 0 w 2511954"/>
              <a:gd name="connsiteY0" fmla="*/ 54210 h 753387"/>
              <a:gd name="connsiteX1" fmla="*/ 142708 w 2511954"/>
              <a:gd name="connsiteY1" fmla="*/ 68479 h 753387"/>
              <a:gd name="connsiteX2" fmla="*/ 185520 w 2511954"/>
              <a:gd name="connsiteY2" fmla="*/ 82748 h 753387"/>
              <a:gd name="connsiteX3" fmla="*/ 456665 w 2511954"/>
              <a:gd name="connsiteY3" fmla="*/ 54210 h 753387"/>
              <a:gd name="connsiteX4" fmla="*/ 642185 w 2511954"/>
              <a:gd name="connsiteY4" fmla="*/ 54210 h 753387"/>
              <a:gd name="connsiteX5" fmla="*/ 670727 w 2511954"/>
              <a:gd name="connsiteY5" fmla="*/ 111286 h 753387"/>
              <a:gd name="connsiteX6" fmla="*/ 770622 w 2511954"/>
              <a:gd name="connsiteY6" fmla="*/ 168362 h 753387"/>
              <a:gd name="connsiteX7" fmla="*/ 927601 w 2511954"/>
              <a:gd name="connsiteY7" fmla="*/ 154093 h 753387"/>
              <a:gd name="connsiteX8" fmla="*/ 1041767 w 2511954"/>
              <a:gd name="connsiteY8" fmla="*/ 111286 h 753387"/>
              <a:gd name="connsiteX9" fmla="*/ 1113121 w 2511954"/>
              <a:gd name="connsiteY9" fmla="*/ 97017 h 753387"/>
              <a:gd name="connsiteX10" fmla="*/ 1170204 w 2511954"/>
              <a:gd name="connsiteY10" fmla="*/ 82748 h 753387"/>
              <a:gd name="connsiteX11" fmla="*/ 1270100 w 2511954"/>
              <a:gd name="connsiteY11" fmla="*/ 97017 h 753387"/>
              <a:gd name="connsiteX12" fmla="*/ 1369995 w 2511954"/>
              <a:gd name="connsiteY12" fmla="*/ 154093 h 753387"/>
              <a:gd name="connsiteX13" fmla="*/ 1484161 w 2511954"/>
              <a:gd name="connsiteY13" fmla="*/ 182631 h 753387"/>
              <a:gd name="connsiteX14" fmla="*/ 1526973 w 2511954"/>
              <a:gd name="connsiteY14" fmla="*/ 154093 h 753387"/>
              <a:gd name="connsiteX15" fmla="*/ 1598327 w 2511954"/>
              <a:gd name="connsiteY15" fmla="*/ 97017 h 753387"/>
              <a:gd name="connsiteX16" fmla="*/ 1655410 w 2511954"/>
              <a:gd name="connsiteY16" fmla="*/ 82748 h 753387"/>
              <a:gd name="connsiteX17" fmla="*/ 1812389 w 2511954"/>
              <a:gd name="connsiteY17" fmla="*/ 97017 h 753387"/>
              <a:gd name="connsiteX18" fmla="*/ 2026451 w 2511954"/>
              <a:gd name="connsiteY18" fmla="*/ 211168 h 753387"/>
              <a:gd name="connsiteX19" fmla="*/ 2269054 w 2511954"/>
              <a:gd name="connsiteY19" fmla="*/ 182631 h 753387"/>
              <a:gd name="connsiteX20" fmla="*/ 2311866 w 2511954"/>
              <a:gd name="connsiteY20" fmla="*/ 168362 h 753387"/>
              <a:gd name="connsiteX21" fmla="*/ 2454574 w 2511954"/>
              <a:gd name="connsiteY21" fmla="*/ 182631 h 753387"/>
              <a:gd name="connsiteX22" fmla="*/ 2468845 w 2511954"/>
              <a:gd name="connsiteY22" fmla="*/ 311051 h 753387"/>
              <a:gd name="connsiteX23" fmla="*/ 2497386 w 2511954"/>
              <a:gd name="connsiteY23" fmla="*/ 510816 h 753387"/>
              <a:gd name="connsiteX24" fmla="*/ 2511657 w 2511954"/>
              <a:gd name="connsiteY24" fmla="*/ 753387 h 75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1954" h="753387">
                <a:moveTo>
                  <a:pt x="0" y="54210"/>
                </a:moveTo>
                <a:cubicBezTo>
                  <a:pt x="47569" y="58966"/>
                  <a:pt x="95457" y="61211"/>
                  <a:pt x="142708" y="68479"/>
                </a:cubicBezTo>
                <a:cubicBezTo>
                  <a:pt x="157576" y="70766"/>
                  <a:pt x="170493" y="83431"/>
                  <a:pt x="185520" y="82748"/>
                </a:cubicBezTo>
                <a:cubicBezTo>
                  <a:pt x="276307" y="78622"/>
                  <a:pt x="366283" y="63723"/>
                  <a:pt x="456665" y="54210"/>
                </a:cubicBezTo>
                <a:cubicBezTo>
                  <a:pt x="532666" y="23814"/>
                  <a:pt x="551823" y="0"/>
                  <a:pt x="642185" y="54210"/>
                </a:cubicBezTo>
                <a:cubicBezTo>
                  <a:pt x="660426" y="65153"/>
                  <a:pt x="656883" y="95136"/>
                  <a:pt x="670727" y="111286"/>
                </a:cubicBezTo>
                <a:cubicBezTo>
                  <a:pt x="705286" y="151600"/>
                  <a:pt x="727104" y="153858"/>
                  <a:pt x="770622" y="168362"/>
                </a:cubicBezTo>
                <a:cubicBezTo>
                  <a:pt x="822948" y="163606"/>
                  <a:pt x="875587" y="161523"/>
                  <a:pt x="927601" y="154093"/>
                </a:cubicBezTo>
                <a:cubicBezTo>
                  <a:pt x="945246" y="151573"/>
                  <a:pt x="1040689" y="111609"/>
                  <a:pt x="1041767" y="111286"/>
                </a:cubicBezTo>
                <a:cubicBezTo>
                  <a:pt x="1065000" y="104317"/>
                  <a:pt x="1089443" y="102278"/>
                  <a:pt x="1113121" y="97017"/>
                </a:cubicBezTo>
                <a:cubicBezTo>
                  <a:pt x="1132267" y="92763"/>
                  <a:pt x="1151176" y="87504"/>
                  <a:pt x="1170204" y="82748"/>
                </a:cubicBezTo>
                <a:cubicBezTo>
                  <a:pt x="1203503" y="87504"/>
                  <a:pt x="1237648" y="88168"/>
                  <a:pt x="1270100" y="97017"/>
                </a:cubicBezTo>
                <a:cubicBezTo>
                  <a:pt x="1325143" y="112027"/>
                  <a:pt x="1323494" y="130845"/>
                  <a:pt x="1369995" y="154093"/>
                </a:cubicBezTo>
                <a:cubicBezTo>
                  <a:pt x="1399250" y="168719"/>
                  <a:pt x="1457022" y="177204"/>
                  <a:pt x="1484161" y="182631"/>
                </a:cubicBezTo>
                <a:cubicBezTo>
                  <a:pt x="1498432" y="173118"/>
                  <a:pt x="1513252" y="164383"/>
                  <a:pt x="1526973" y="154093"/>
                </a:cubicBezTo>
                <a:cubicBezTo>
                  <a:pt x="1551340" y="135820"/>
                  <a:pt x="1571701" y="111807"/>
                  <a:pt x="1598327" y="97017"/>
                </a:cubicBezTo>
                <a:cubicBezTo>
                  <a:pt x="1615472" y="87493"/>
                  <a:pt x="1636382" y="87504"/>
                  <a:pt x="1655410" y="82748"/>
                </a:cubicBezTo>
                <a:cubicBezTo>
                  <a:pt x="1707736" y="87504"/>
                  <a:pt x="1761868" y="82584"/>
                  <a:pt x="1812389" y="97017"/>
                </a:cubicBezTo>
                <a:cubicBezTo>
                  <a:pt x="1865685" y="112242"/>
                  <a:pt x="1969061" y="176739"/>
                  <a:pt x="2026451" y="211168"/>
                </a:cubicBezTo>
                <a:cubicBezTo>
                  <a:pt x="2107319" y="201656"/>
                  <a:pt x="2188529" y="194708"/>
                  <a:pt x="2269054" y="182631"/>
                </a:cubicBezTo>
                <a:cubicBezTo>
                  <a:pt x="2283930" y="180400"/>
                  <a:pt x="2296824" y="168362"/>
                  <a:pt x="2311866" y="168362"/>
                </a:cubicBezTo>
                <a:cubicBezTo>
                  <a:pt x="2359673" y="168362"/>
                  <a:pt x="2407005" y="177875"/>
                  <a:pt x="2454574" y="182631"/>
                </a:cubicBezTo>
                <a:cubicBezTo>
                  <a:pt x="2459331" y="225438"/>
                  <a:pt x="2463274" y="268343"/>
                  <a:pt x="2468845" y="311051"/>
                </a:cubicBezTo>
                <a:cubicBezTo>
                  <a:pt x="2477546" y="377750"/>
                  <a:pt x="2490692" y="443885"/>
                  <a:pt x="2497386" y="510816"/>
                </a:cubicBezTo>
                <a:cubicBezTo>
                  <a:pt x="2511954" y="656475"/>
                  <a:pt x="2511657" y="668320"/>
                  <a:pt x="2511657" y="753387"/>
                </a:cubicBezTo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5740400" y="1981200"/>
            <a:ext cx="2946400" cy="1685913"/>
          </a:xfrm>
          <a:custGeom>
            <a:avLst/>
            <a:gdLst>
              <a:gd name="connsiteX0" fmla="*/ 0 w 3053946"/>
              <a:gd name="connsiteY0" fmla="*/ 1640926 h 1640926"/>
              <a:gd name="connsiteX1" fmla="*/ 14271 w 3053946"/>
              <a:gd name="connsiteY1" fmla="*/ 1098707 h 1640926"/>
              <a:gd name="connsiteX2" fmla="*/ 99895 w 3053946"/>
              <a:gd name="connsiteY2" fmla="*/ 613563 h 1640926"/>
              <a:gd name="connsiteX3" fmla="*/ 114166 w 3053946"/>
              <a:gd name="connsiteY3" fmla="*/ 128420 h 1640926"/>
              <a:gd name="connsiteX4" fmla="*/ 171249 w 3053946"/>
              <a:gd name="connsiteY4" fmla="*/ 0 h 1640926"/>
              <a:gd name="connsiteX5" fmla="*/ 271145 w 3053946"/>
              <a:gd name="connsiteY5" fmla="*/ 14269 h 1640926"/>
              <a:gd name="connsiteX6" fmla="*/ 313957 w 3053946"/>
              <a:gd name="connsiteY6" fmla="*/ 99882 h 1640926"/>
              <a:gd name="connsiteX7" fmla="*/ 399582 w 3053946"/>
              <a:gd name="connsiteY7" fmla="*/ 171227 h 1640926"/>
              <a:gd name="connsiteX8" fmla="*/ 413852 w 3053946"/>
              <a:gd name="connsiteY8" fmla="*/ 285378 h 1640926"/>
              <a:gd name="connsiteX9" fmla="*/ 470935 w 3053946"/>
              <a:gd name="connsiteY9" fmla="*/ 413798 h 1640926"/>
              <a:gd name="connsiteX10" fmla="*/ 499477 w 3053946"/>
              <a:gd name="connsiteY10" fmla="*/ 527950 h 1640926"/>
              <a:gd name="connsiteX11" fmla="*/ 599372 w 3053946"/>
              <a:gd name="connsiteY11" fmla="*/ 684908 h 1640926"/>
              <a:gd name="connsiteX12" fmla="*/ 642185 w 3053946"/>
              <a:gd name="connsiteY12" fmla="*/ 670639 h 1640926"/>
              <a:gd name="connsiteX13" fmla="*/ 684997 w 3053946"/>
              <a:gd name="connsiteY13" fmla="*/ 627832 h 1640926"/>
              <a:gd name="connsiteX14" fmla="*/ 770622 w 3053946"/>
              <a:gd name="connsiteY14" fmla="*/ 513681 h 1640926"/>
              <a:gd name="connsiteX15" fmla="*/ 813434 w 3053946"/>
              <a:gd name="connsiteY15" fmla="*/ 556488 h 1640926"/>
              <a:gd name="connsiteX16" fmla="*/ 884788 w 3053946"/>
              <a:gd name="connsiteY16" fmla="*/ 599294 h 1640926"/>
              <a:gd name="connsiteX17" fmla="*/ 984683 w 3053946"/>
              <a:gd name="connsiteY17" fmla="*/ 684908 h 1640926"/>
              <a:gd name="connsiteX18" fmla="*/ 1013225 w 3053946"/>
              <a:gd name="connsiteY18" fmla="*/ 741984 h 1640926"/>
              <a:gd name="connsiteX19" fmla="*/ 1084579 w 3053946"/>
              <a:gd name="connsiteY19" fmla="*/ 841866 h 1640926"/>
              <a:gd name="connsiteX20" fmla="*/ 1098850 w 3053946"/>
              <a:gd name="connsiteY20" fmla="*/ 913211 h 1640926"/>
              <a:gd name="connsiteX21" fmla="*/ 1198745 w 3053946"/>
              <a:gd name="connsiteY21" fmla="*/ 984555 h 1640926"/>
              <a:gd name="connsiteX22" fmla="*/ 1312911 w 3053946"/>
              <a:gd name="connsiteY22" fmla="*/ 941749 h 1640926"/>
              <a:gd name="connsiteX23" fmla="*/ 1327182 w 3053946"/>
              <a:gd name="connsiteY23" fmla="*/ 898942 h 1640926"/>
              <a:gd name="connsiteX24" fmla="*/ 1369994 w 3053946"/>
              <a:gd name="connsiteY24" fmla="*/ 884673 h 1640926"/>
              <a:gd name="connsiteX25" fmla="*/ 1498431 w 3053946"/>
              <a:gd name="connsiteY25" fmla="*/ 784790 h 1640926"/>
              <a:gd name="connsiteX26" fmla="*/ 1555514 w 3053946"/>
              <a:gd name="connsiteY26" fmla="*/ 770521 h 1640926"/>
              <a:gd name="connsiteX27" fmla="*/ 1669681 w 3053946"/>
              <a:gd name="connsiteY27" fmla="*/ 799059 h 1640926"/>
              <a:gd name="connsiteX28" fmla="*/ 1769576 w 3053946"/>
              <a:gd name="connsiteY28" fmla="*/ 898942 h 1640926"/>
              <a:gd name="connsiteX29" fmla="*/ 2069262 w 3053946"/>
              <a:gd name="connsiteY29" fmla="*/ 913211 h 1640926"/>
              <a:gd name="connsiteX30" fmla="*/ 2126345 w 3053946"/>
              <a:gd name="connsiteY30" fmla="*/ 941749 h 1640926"/>
              <a:gd name="connsiteX31" fmla="*/ 2211970 w 3053946"/>
              <a:gd name="connsiteY31" fmla="*/ 1041631 h 1640926"/>
              <a:gd name="connsiteX32" fmla="*/ 2340407 w 3053946"/>
              <a:gd name="connsiteY32" fmla="*/ 1070169 h 1640926"/>
              <a:gd name="connsiteX33" fmla="*/ 2383219 w 3053946"/>
              <a:gd name="connsiteY33" fmla="*/ 1084438 h 1640926"/>
              <a:gd name="connsiteX34" fmla="*/ 2397490 w 3053946"/>
              <a:gd name="connsiteY34" fmla="*/ 1141513 h 1640926"/>
              <a:gd name="connsiteX35" fmla="*/ 2440303 w 3053946"/>
              <a:gd name="connsiteY35" fmla="*/ 1241396 h 1640926"/>
              <a:gd name="connsiteX36" fmla="*/ 2497386 w 3053946"/>
              <a:gd name="connsiteY36" fmla="*/ 1255665 h 1640926"/>
              <a:gd name="connsiteX37" fmla="*/ 2540198 w 3053946"/>
              <a:gd name="connsiteY37" fmla="*/ 1269934 h 1640926"/>
              <a:gd name="connsiteX38" fmla="*/ 3053946 w 3053946"/>
              <a:gd name="connsiteY38" fmla="*/ 1284203 h 164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53946" h="1640926">
                <a:moveTo>
                  <a:pt x="0" y="1640926"/>
                </a:moveTo>
                <a:cubicBezTo>
                  <a:pt x="4757" y="1460186"/>
                  <a:pt x="187" y="1278960"/>
                  <a:pt x="14271" y="1098707"/>
                </a:cubicBezTo>
                <a:cubicBezTo>
                  <a:pt x="32182" y="869478"/>
                  <a:pt x="55154" y="792506"/>
                  <a:pt x="99895" y="613563"/>
                </a:cubicBezTo>
                <a:cubicBezTo>
                  <a:pt x="104652" y="451849"/>
                  <a:pt x="106282" y="290012"/>
                  <a:pt x="114166" y="128420"/>
                </a:cubicBezTo>
                <a:cubicBezTo>
                  <a:pt x="119498" y="19136"/>
                  <a:pt x="106248" y="43329"/>
                  <a:pt x="171249" y="0"/>
                </a:cubicBezTo>
                <a:cubicBezTo>
                  <a:pt x="204548" y="4756"/>
                  <a:pt x="240407" y="609"/>
                  <a:pt x="271145" y="14269"/>
                </a:cubicBezTo>
                <a:cubicBezTo>
                  <a:pt x="303055" y="28449"/>
                  <a:pt x="298626" y="76888"/>
                  <a:pt x="313957" y="99882"/>
                </a:cubicBezTo>
                <a:cubicBezTo>
                  <a:pt x="335934" y="132843"/>
                  <a:pt x="367991" y="150170"/>
                  <a:pt x="399582" y="171227"/>
                </a:cubicBezTo>
                <a:cubicBezTo>
                  <a:pt x="404339" y="209277"/>
                  <a:pt x="406992" y="247650"/>
                  <a:pt x="413852" y="285378"/>
                </a:cubicBezTo>
                <a:cubicBezTo>
                  <a:pt x="422575" y="333351"/>
                  <a:pt x="454571" y="367983"/>
                  <a:pt x="470935" y="413798"/>
                </a:cubicBezTo>
                <a:cubicBezTo>
                  <a:pt x="484128" y="450735"/>
                  <a:pt x="489963" y="489899"/>
                  <a:pt x="499477" y="527950"/>
                </a:cubicBezTo>
                <a:cubicBezTo>
                  <a:pt x="514873" y="712670"/>
                  <a:pt x="457900" y="716342"/>
                  <a:pt x="599372" y="684908"/>
                </a:cubicBezTo>
                <a:cubicBezTo>
                  <a:pt x="614057" y="681645"/>
                  <a:pt x="627914" y="675395"/>
                  <a:pt x="642185" y="670639"/>
                </a:cubicBezTo>
                <a:cubicBezTo>
                  <a:pt x="656456" y="656370"/>
                  <a:pt x="672217" y="643450"/>
                  <a:pt x="684997" y="627832"/>
                </a:cubicBezTo>
                <a:cubicBezTo>
                  <a:pt x="715119" y="591020"/>
                  <a:pt x="770622" y="513681"/>
                  <a:pt x="770622" y="513681"/>
                </a:cubicBezTo>
                <a:cubicBezTo>
                  <a:pt x="784893" y="527950"/>
                  <a:pt x="797289" y="544381"/>
                  <a:pt x="813434" y="556488"/>
                </a:cubicBezTo>
                <a:cubicBezTo>
                  <a:pt x="835624" y="573128"/>
                  <a:pt x="861267" y="584595"/>
                  <a:pt x="884788" y="599294"/>
                </a:cubicBezTo>
                <a:cubicBezTo>
                  <a:pt x="925393" y="624669"/>
                  <a:pt x="954060" y="644083"/>
                  <a:pt x="984683" y="684908"/>
                </a:cubicBezTo>
                <a:cubicBezTo>
                  <a:pt x="997447" y="701924"/>
                  <a:pt x="1002670" y="723516"/>
                  <a:pt x="1013225" y="741984"/>
                </a:cubicBezTo>
                <a:cubicBezTo>
                  <a:pt x="1029920" y="771196"/>
                  <a:pt x="1066200" y="817364"/>
                  <a:pt x="1084579" y="841866"/>
                </a:cubicBezTo>
                <a:cubicBezTo>
                  <a:pt x="1089336" y="865648"/>
                  <a:pt x="1088003" y="891519"/>
                  <a:pt x="1098850" y="913211"/>
                </a:cubicBezTo>
                <a:cubicBezTo>
                  <a:pt x="1118135" y="951775"/>
                  <a:pt x="1164271" y="967320"/>
                  <a:pt x="1198745" y="984555"/>
                </a:cubicBezTo>
                <a:cubicBezTo>
                  <a:pt x="1236800" y="970286"/>
                  <a:pt x="1279093" y="964291"/>
                  <a:pt x="1312911" y="941749"/>
                </a:cubicBezTo>
                <a:cubicBezTo>
                  <a:pt x="1325426" y="933407"/>
                  <a:pt x="1316546" y="909577"/>
                  <a:pt x="1327182" y="898942"/>
                </a:cubicBezTo>
                <a:cubicBezTo>
                  <a:pt x="1337819" y="888306"/>
                  <a:pt x="1355723" y="889429"/>
                  <a:pt x="1369994" y="884673"/>
                </a:cubicBezTo>
                <a:cubicBezTo>
                  <a:pt x="1374852" y="880625"/>
                  <a:pt x="1468075" y="797798"/>
                  <a:pt x="1498431" y="784790"/>
                </a:cubicBezTo>
                <a:cubicBezTo>
                  <a:pt x="1516459" y="777065"/>
                  <a:pt x="1536486" y="775277"/>
                  <a:pt x="1555514" y="770521"/>
                </a:cubicBezTo>
                <a:cubicBezTo>
                  <a:pt x="1593570" y="780034"/>
                  <a:pt x="1637041" y="777302"/>
                  <a:pt x="1669681" y="799059"/>
                </a:cubicBezTo>
                <a:cubicBezTo>
                  <a:pt x="1754941" y="855892"/>
                  <a:pt x="1685526" y="891939"/>
                  <a:pt x="1769576" y="898942"/>
                </a:cubicBezTo>
                <a:cubicBezTo>
                  <a:pt x="1869239" y="907246"/>
                  <a:pt x="1969367" y="908455"/>
                  <a:pt x="2069262" y="913211"/>
                </a:cubicBezTo>
                <a:cubicBezTo>
                  <a:pt x="2088290" y="922724"/>
                  <a:pt x="2110192" y="927906"/>
                  <a:pt x="2126345" y="941749"/>
                </a:cubicBezTo>
                <a:cubicBezTo>
                  <a:pt x="2195588" y="1001092"/>
                  <a:pt x="2140188" y="993782"/>
                  <a:pt x="2211970" y="1041631"/>
                </a:cubicBezTo>
                <a:cubicBezTo>
                  <a:pt x="2235391" y="1057243"/>
                  <a:pt x="2330048" y="1068443"/>
                  <a:pt x="2340407" y="1070169"/>
                </a:cubicBezTo>
                <a:cubicBezTo>
                  <a:pt x="2354678" y="1074925"/>
                  <a:pt x="2373821" y="1072692"/>
                  <a:pt x="2383219" y="1084438"/>
                </a:cubicBezTo>
                <a:cubicBezTo>
                  <a:pt x="2395471" y="1099751"/>
                  <a:pt x="2390787" y="1123083"/>
                  <a:pt x="2397490" y="1141513"/>
                </a:cubicBezTo>
                <a:cubicBezTo>
                  <a:pt x="2409871" y="1175555"/>
                  <a:pt x="2416448" y="1214136"/>
                  <a:pt x="2440303" y="1241396"/>
                </a:cubicBezTo>
                <a:cubicBezTo>
                  <a:pt x="2453219" y="1256156"/>
                  <a:pt x="2478527" y="1250277"/>
                  <a:pt x="2497386" y="1255665"/>
                </a:cubicBezTo>
                <a:cubicBezTo>
                  <a:pt x="2511850" y="1259797"/>
                  <a:pt x="2525191" y="1268899"/>
                  <a:pt x="2540198" y="1269934"/>
                </a:cubicBezTo>
                <a:cubicBezTo>
                  <a:pt x="2773633" y="1286031"/>
                  <a:pt x="2858621" y="1284203"/>
                  <a:pt x="3053946" y="1284203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5260" y="1438331"/>
            <a:ext cx="2696880" cy="2447869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Closure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2997160" y="5545890"/>
            <a:ext cx="5652501" cy="453778"/>
          </a:xfrm>
          <a:custGeom>
            <a:avLst/>
            <a:gdLst>
              <a:gd name="connsiteX0" fmla="*/ 0 w 8177155"/>
              <a:gd name="connsiteY0" fmla="*/ 211207 h 453778"/>
              <a:gd name="connsiteX1" fmla="*/ 185520 w 8177155"/>
              <a:gd name="connsiteY1" fmla="*/ 296820 h 453778"/>
              <a:gd name="connsiteX2" fmla="*/ 428124 w 8177155"/>
              <a:gd name="connsiteY2" fmla="*/ 268282 h 453778"/>
              <a:gd name="connsiteX3" fmla="*/ 499478 w 8177155"/>
              <a:gd name="connsiteY3" fmla="*/ 239744 h 453778"/>
              <a:gd name="connsiteX4" fmla="*/ 556561 w 8177155"/>
              <a:gd name="connsiteY4" fmla="*/ 225476 h 453778"/>
              <a:gd name="connsiteX5" fmla="*/ 613644 w 8177155"/>
              <a:gd name="connsiteY5" fmla="*/ 196938 h 453778"/>
              <a:gd name="connsiteX6" fmla="*/ 784893 w 8177155"/>
              <a:gd name="connsiteY6" fmla="*/ 211207 h 453778"/>
              <a:gd name="connsiteX7" fmla="*/ 870518 w 8177155"/>
              <a:gd name="connsiteY7" fmla="*/ 239744 h 453778"/>
              <a:gd name="connsiteX8" fmla="*/ 927601 w 8177155"/>
              <a:gd name="connsiteY8" fmla="*/ 282551 h 453778"/>
              <a:gd name="connsiteX9" fmla="*/ 1227287 w 8177155"/>
              <a:gd name="connsiteY9" fmla="*/ 282551 h 453778"/>
              <a:gd name="connsiteX10" fmla="*/ 1469890 w 8177155"/>
              <a:gd name="connsiteY10" fmla="*/ 268282 h 453778"/>
              <a:gd name="connsiteX11" fmla="*/ 1641140 w 8177155"/>
              <a:gd name="connsiteY11" fmla="*/ 225476 h 453778"/>
              <a:gd name="connsiteX12" fmla="*/ 1726764 w 8177155"/>
              <a:gd name="connsiteY12" fmla="*/ 239744 h 453778"/>
              <a:gd name="connsiteX13" fmla="*/ 1855201 w 8177155"/>
              <a:gd name="connsiteY13" fmla="*/ 296820 h 453778"/>
              <a:gd name="connsiteX14" fmla="*/ 2311866 w 8177155"/>
              <a:gd name="connsiteY14" fmla="*/ 311089 h 453778"/>
              <a:gd name="connsiteX15" fmla="*/ 2397491 w 8177155"/>
              <a:gd name="connsiteY15" fmla="*/ 325358 h 453778"/>
              <a:gd name="connsiteX16" fmla="*/ 2654365 w 8177155"/>
              <a:gd name="connsiteY16" fmla="*/ 296820 h 453778"/>
              <a:gd name="connsiteX17" fmla="*/ 2754260 w 8177155"/>
              <a:gd name="connsiteY17" fmla="*/ 268282 h 453778"/>
              <a:gd name="connsiteX18" fmla="*/ 2854156 w 8177155"/>
              <a:gd name="connsiteY18" fmla="*/ 211207 h 453778"/>
              <a:gd name="connsiteX19" fmla="*/ 2982593 w 8177155"/>
              <a:gd name="connsiteY19" fmla="*/ 168400 h 453778"/>
              <a:gd name="connsiteX20" fmla="*/ 3011134 w 8177155"/>
              <a:gd name="connsiteY20" fmla="*/ 125593 h 453778"/>
              <a:gd name="connsiteX21" fmla="*/ 3053947 w 8177155"/>
              <a:gd name="connsiteY21" fmla="*/ 111324 h 453778"/>
              <a:gd name="connsiteX22" fmla="*/ 3182384 w 8177155"/>
              <a:gd name="connsiteY22" fmla="*/ 168400 h 453778"/>
              <a:gd name="connsiteX23" fmla="*/ 3225196 w 8177155"/>
              <a:gd name="connsiteY23" fmla="*/ 211207 h 453778"/>
              <a:gd name="connsiteX24" fmla="*/ 3282279 w 8177155"/>
              <a:gd name="connsiteY24" fmla="*/ 239744 h 453778"/>
              <a:gd name="connsiteX25" fmla="*/ 3325091 w 8177155"/>
              <a:gd name="connsiteY25" fmla="*/ 282551 h 453778"/>
              <a:gd name="connsiteX26" fmla="*/ 3382174 w 8177155"/>
              <a:gd name="connsiteY26" fmla="*/ 311089 h 453778"/>
              <a:gd name="connsiteX27" fmla="*/ 3453528 w 8177155"/>
              <a:gd name="connsiteY27" fmla="*/ 353896 h 453778"/>
              <a:gd name="connsiteX28" fmla="*/ 3653319 w 8177155"/>
              <a:gd name="connsiteY28" fmla="*/ 311089 h 453778"/>
              <a:gd name="connsiteX29" fmla="*/ 3681861 w 8177155"/>
              <a:gd name="connsiteY29" fmla="*/ 254013 h 453778"/>
              <a:gd name="connsiteX30" fmla="*/ 3710402 w 8177155"/>
              <a:gd name="connsiteY30" fmla="*/ 125593 h 453778"/>
              <a:gd name="connsiteX31" fmla="*/ 3824568 w 8177155"/>
              <a:gd name="connsiteY31" fmla="*/ 39980 h 453778"/>
              <a:gd name="connsiteX32" fmla="*/ 3867381 w 8177155"/>
              <a:gd name="connsiteY32" fmla="*/ 11442 h 453778"/>
              <a:gd name="connsiteX33" fmla="*/ 4266963 w 8177155"/>
              <a:gd name="connsiteY33" fmla="*/ 39980 h 453778"/>
              <a:gd name="connsiteX34" fmla="*/ 4338316 w 8177155"/>
              <a:gd name="connsiteY34" fmla="*/ 68517 h 453778"/>
              <a:gd name="connsiteX35" fmla="*/ 4438212 w 8177155"/>
              <a:gd name="connsiteY35" fmla="*/ 168400 h 453778"/>
              <a:gd name="connsiteX36" fmla="*/ 4523837 w 8177155"/>
              <a:gd name="connsiteY36" fmla="*/ 268282 h 453778"/>
              <a:gd name="connsiteX37" fmla="*/ 4580920 w 8177155"/>
              <a:gd name="connsiteY37" fmla="*/ 296820 h 453778"/>
              <a:gd name="connsiteX38" fmla="*/ 4695086 w 8177155"/>
              <a:gd name="connsiteY38" fmla="*/ 339627 h 453778"/>
              <a:gd name="connsiteX39" fmla="*/ 4823523 w 8177155"/>
              <a:gd name="connsiteY39" fmla="*/ 311089 h 453778"/>
              <a:gd name="connsiteX40" fmla="*/ 4852064 w 8177155"/>
              <a:gd name="connsiteY40" fmla="*/ 268282 h 453778"/>
              <a:gd name="connsiteX41" fmla="*/ 4980501 w 8177155"/>
              <a:gd name="connsiteY41" fmla="*/ 282551 h 453778"/>
              <a:gd name="connsiteX42" fmla="*/ 5137480 w 8177155"/>
              <a:gd name="connsiteY42" fmla="*/ 368165 h 453778"/>
              <a:gd name="connsiteX43" fmla="*/ 5223105 w 8177155"/>
              <a:gd name="connsiteY43" fmla="*/ 396703 h 453778"/>
              <a:gd name="connsiteX44" fmla="*/ 5465708 w 8177155"/>
              <a:gd name="connsiteY44" fmla="*/ 410972 h 453778"/>
              <a:gd name="connsiteX45" fmla="*/ 5522791 w 8177155"/>
              <a:gd name="connsiteY45" fmla="*/ 425240 h 453778"/>
              <a:gd name="connsiteX46" fmla="*/ 5579874 w 8177155"/>
              <a:gd name="connsiteY46" fmla="*/ 453778 h 453778"/>
              <a:gd name="connsiteX47" fmla="*/ 5736853 w 8177155"/>
              <a:gd name="connsiteY47" fmla="*/ 425240 h 453778"/>
              <a:gd name="connsiteX48" fmla="*/ 5808206 w 8177155"/>
              <a:gd name="connsiteY48" fmla="*/ 396703 h 453778"/>
              <a:gd name="connsiteX49" fmla="*/ 5922373 w 8177155"/>
              <a:gd name="connsiteY49" fmla="*/ 339627 h 453778"/>
              <a:gd name="connsiteX50" fmla="*/ 6065080 w 8177155"/>
              <a:gd name="connsiteY50" fmla="*/ 353896 h 453778"/>
              <a:gd name="connsiteX51" fmla="*/ 6635911 w 8177155"/>
              <a:gd name="connsiteY51" fmla="*/ 396703 h 453778"/>
              <a:gd name="connsiteX52" fmla="*/ 6735807 w 8177155"/>
              <a:gd name="connsiteY52" fmla="*/ 339627 h 453778"/>
              <a:gd name="connsiteX53" fmla="*/ 6821432 w 8177155"/>
              <a:gd name="connsiteY53" fmla="*/ 311089 h 453778"/>
              <a:gd name="connsiteX54" fmla="*/ 6978410 w 8177155"/>
              <a:gd name="connsiteY54" fmla="*/ 254013 h 453778"/>
              <a:gd name="connsiteX55" fmla="*/ 7806115 w 8177155"/>
              <a:gd name="connsiteY55" fmla="*/ 239744 h 453778"/>
              <a:gd name="connsiteX56" fmla="*/ 7977364 w 8177155"/>
              <a:gd name="connsiteY56" fmla="*/ 239744 h 453778"/>
              <a:gd name="connsiteX57" fmla="*/ 8020177 w 8177155"/>
              <a:gd name="connsiteY57" fmla="*/ 254013 h 453778"/>
              <a:gd name="connsiteX58" fmla="*/ 8177155 w 8177155"/>
              <a:gd name="connsiteY58" fmla="*/ 254013 h 453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8177155" h="453778">
                <a:moveTo>
                  <a:pt x="0" y="211207"/>
                </a:moveTo>
                <a:cubicBezTo>
                  <a:pt x="21939" y="222175"/>
                  <a:pt x="165385" y="295981"/>
                  <a:pt x="185520" y="296820"/>
                </a:cubicBezTo>
                <a:cubicBezTo>
                  <a:pt x="266875" y="300209"/>
                  <a:pt x="347256" y="277795"/>
                  <a:pt x="428124" y="268282"/>
                </a:cubicBezTo>
                <a:cubicBezTo>
                  <a:pt x="451909" y="258769"/>
                  <a:pt x="475176" y="247844"/>
                  <a:pt x="499478" y="239744"/>
                </a:cubicBezTo>
                <a:cubicBezTo>
                  <a:pt x="518085" y="233543"/>
                  <a:pt x="538196" y="232362"/>
                  <a:pt x="556561" y="225476"/>
                </a:cubicBezTo>
                <a:cubicBezTo>
                  <a:pt x="576480" y="218007"/>
                  <a:pt x="594616" y="206451"/>
                  <a:pt x="613644" y="196938"/>
                </a:cubicBezTo>
                <a:cubicBezTo>
                  <a:pt x="670727" y="201694"/>
                  <a:pt x="728391" y="201791"/>
                  <a:pt x="784893" y="211207"/>
                </a:cubicBezTo>
                <a:cubicBezTo>
                  <a:pt x="814569" y="216152"/>
                  <a:pt x="870518" y="239744"/>
                  <a:pt x="870518" y="239744"/>
                </a:cubicBezTo>
                <a:cubicBezTo>
                  <a:pt x="889546" y="254013"/>
                  <a:pt x="907432" y="269947"/>
                  <a:pt x="927601" y="282551"/>
                </a:cubicBezTo>
                <a:cubicBezTo>
                  <a:pt x="1037588" y="351284"/>
                  <a:pt x="1039830" y="299089"/>
                  <a:pt x="1227287" y="282551"/>
                </a:cubicBezTo>
                <a:cubicBezTo>
                  <a:pt x="1307981" y="275432"/>
                  <a:pt x="1389022" y="273038"/>
                  <a:pt x="1469890" y="268282"/>
                </a:cubicBezTo>
                <a:cubicBezTo>
                  <a:pt x="1523028" y="250572"/>
                  <a:pt x="1583485" y="225476"/>
                  <a:pt x="1641140" y="225476"/>
                </a:cubicBezTo>
                <a:cubicBezTo>
                  <a:pt x="1670075" y="225476"/>
                  <a:pt x="1698223" y="234988"/>
                  <a:pt x="1726764" y="239744"/>
                </a:cubicBezTo>
                <a:cubicBezTo>
                  <a:pt x="1770199" y="304888"/>
                  <a:pt x="1745716" y="291206"/>
                  <a:pt x="1855201" y="296820"/>
                </a:cubicBezTo>
                <a:cubicBezTo>
                  <a:pt x="2007297" y="304619"/>
                  <a:pt x="2159644" y="306333"/>
                  <a:pt x="2311866" y="311089"/>
                </a:cubicBezTo>
                <a:cubicBezTo>
                  <a:pt x="2340408" y="315845"/>
                  <a:pt x="2368556" y="325358"/>
                  <a:pt x="2397491" y="325358"/>
                </a:cubicBezTo>
                <a:cubicBezTo>
                  <a:pt x="2660780" y="325358"/>
                  <a:pt x="2536511" y="330488"/>
                  <a:pt x="2654365" y="296820"/>
                </a:cubicBezTo>
                <a:cubicBezTo>
                  <a:pt x="2690573" y="286476"/>
                  <a:pt x="2720044" y="282944"/>
                  <a:pt x="2754260" y="268282"/>
                </a:cubicBezTo>
                <a:cubicBezTo>
                  <a:pt x="2929397" y="193232"/>
                  <a:pt x="2710832" y="282858"/>
                  <a:pt x="2854156" y="211207"/>
                </a:cubicBezTo>
                <a:cubicBezTo>
                  <a:pt x="2907897" y="184340"/>
                  <a:pt x="2928086" y="182025"/>
                  <a:pt x="2982593" y="168400"/>
                </a:cubicBezTo>
                <a:cubicBezTo>
                  <a:pt x="2992107" y="154131"/>
                  <a:pt x="2997742" y="136306"/>
                  <a:pt x="3011134" y="125593"/>
                </a:cubicBezTo>
                <a:cubicBezTo>
                  <a:pt x="3022881" y="116197"/>
                  <a:pt x="3038996" y="109663"/>
                  <a:pt x="3053947" y="111324"/>
                </a:cubicBezTo>
                <a:cubicBezTo>
                  <a:pt x="3097024" y="116110"/>
                  <a:pt x="3148069" y="139808"/>
                  <a:pt x="3182384" y="168400"/>
                </a:cubicBezTo>
                <a:cubicBezTo>
                  <a:pt x="3197888" y="181318"/>
                  <a:pt x="3208774" y="199478"/>
                  <a:pt x="3225196" y="211207"/>
                </a:cubicBezTo>
                <a:cubicBezTo>
                  <a:pt x="3242507" y="223571"/>
                  <a:pt x="3263251" y="230232"/>
                  <a:pt x="3282279" y="239744"/>
                </a:cubicBezTo>
                <a:cubicBezTo>
                  <a:pt x="3296550" y="254013"/>
                  <a:pt x="3308669" y="270822"/>
                  <a:pt x="3325091" y="282551"/>
                </a:cubicBezTo>
                <a:cubicBezTo>
                  <a:pt x="3342402" y="294915"/>
                  <a:pt x="3363577" y="300759"/>
                  <a:pt x="3382174" y="311089"/>
                </a:cubicBezTo>
                <a:cubicBezTo>
                  <a:pt x="3406421" y="324558"/>
                  <a:pt x="3429743" y="339627"/>
                  <a:pt x="3453528" y="353896"/>
                </a:cubicBezTo>
                <a:cubicBezTo>
                  <a:pt x="3520125" y="339627"/>
                  <a:pt x="3590920" y="338385"/>
                  <a:pt x="3653319" y="311089"/>
                </a:cubicBezTo>
                <a:cubicBezTo>
                  <a:pt x="3672807" y="302564"/>
                  <a:pt x="3675605" y="274344"/>
                  <a:pt x="3681861" y="254013"/>
                </a:cubicBezTo>
                <a:cubicBezTo>
                  <a:pt x="3694759" y="212101"/>
                  <a:pt x="3692024" y="165407"/>
                  <a:pt x="3710402" y="125593"/>
                </a:cubicBezTo>
                <a:cubicBezTo>
                  <a:pt x="3734376" y="73656"/>
                  <a:pt x="3781486" y="64594"/>
                  <a:pt x="3824568" y="39980"/>
                </a:cubicBezTo>
                <a:cubicBezTo>
                  <a:pt x="3839460" y="31472"/>
                  <a:pt x="3853110" y="20955"/>
                  <a:pt x="3867381" y="11442"/>
                </a:cubicBezTo>
                <a:cubicBezTo>
                  <a:pt x="3949943" y="14882"/>
                  <a:pt x="4147006" y="0"/>
                  <a:pt x="4266963" y="39980"/>
                </a:cubicBezTo>
                <a:cubicBezTo>
                  <a:pt x="4291265" y="48079"/>
                  <a:pt x="4314532" y="59005"/>
                  <a:pt x="4338316" y="68517"/>
                </a:cubicBezTo>
                <a:cubicBezTo>
                  <a:pt x="4371615" y="101811"/>
                  <a:pt x="4409957" y="130731"/>
                  <a:pt x="4438212" y="168400"/>
                </a:cubicBezTo>
                <a:cubicBezTo>
                  <a:pt x="4460703" y="198384"/>
                  <a:pt x="4491724" y="245348"/>
                  <a:pt x="4523837" y="268282"/>
                </a:cubicBezTo>
                <a:cubicBezTo>
                  <a:pt x="4541148" y="280646"/>
                  <a:pt x="4562449" y="286267"/>
                  <a:pt x="4580920" y="296820"/>
                </a:cubicBezTo>
                <a:cubicBezTo>
                  <a:pt x="4660067" y="342042"/>
                  <a:pt x="4584070" y="317427"/>
                  <a:pt x="4695086" y="339627"/>
                </a:cubicBezTo>
                <a:cubicBezTo>
                  <a:pt x="4737898" y="330114"/>
                  <a:pt x="4783597" y="329235"/>
                  <a:pt x="4823523" y="311089"/>
                </a:cubicBezTo>
                <a:cubicBezTo>
                  <a:pt x="4839136" y="303993"/>
                  <a:pt x="4835191" y="271349"/>
                  <a:pt x="4852064" y="268282"/>
                </a:cubicBezTo>
                <a:cubicBezTo>
                  <a:pt x="4894445" y="260577"/>
                  <a:pt x="4937689" y="277795"/>
                  <a:pt x="4980501" y="282551"/>
                </a:cubicBezTo>
                <a:cubicBezTo>
                  <a:pt x="5056951" y="339881"/>
                  <a:pt x="5030370" y="326974"/>
                  <a:pt x="5137480" y="368165"/>
                </a:cubicBezTo>
                <a:cubicBezTo>
                  <a:pt x="5165560" y="378964"/>
                  <a:pt x="5193272" y="392812"/>
                  <a:pt x="5223105" y="396703"/>
                </a:cubicBezTo>
                <a:cubicBezTo>
                  <a:pt x="5303432" y="407179"/>
                  <a:pt x="5384840" y="406216"/>
                  <a:pt x="5465708" y="410972"/>
                </a:cubicBezTo>
                <a:cubicBezTo>
                  <a:pt x="5484736" y="415728"/>
                  <a:pt x="5504426" y="418354"/>
                  <a:pt x="5522791" y="425240"/>
                </a:cubicBezTo>
                <a:cubicBezTo>
                  <a:pt x="5542710" y="432709"/>
                  <a:pt x="5558601" y="453778"/>
                  <a:pt x="5579874" y="453778"/>
                </a:cubicBezTo>
                <a:cubicBezTo>
                  <a:pt x="5633058" y="453778"/>
                  <a:pt x="5684527" y="434753"/>
                  <a:pt x="5736853" y="425240"/>
                </a:cubicBezTo>
                <a:cubicBezTo>
                  <a:pt x="5760637" y="415728"/>
                  <a:pt x="5784947" y="407436"/>
                  <a:pt x="5808206" y="396703"/>
                </a:cubicBezTo>
                <a:cubicBezTo>
                  <a:pt x="5846837" y="378876"/>
                  <a:pt x="5922373" y="339627"/>
                  <a:pt x="5922373" y="339627"/>
                </a:cubicBezTo>
                <a:cubicBezTo>
                  <a:pt x="5969942" y="344383"/>
                  <a:pt x="6017375" y="350785"/>
                  <a:pt x="6065080" y="353896"/>
                </a:cubicBezTo>
                <a:cubicBezTo>
                  <a:pt x="6626298" y="390493"/>
                  <a:pt x="6409245" y="340044"/>
                  <a:pt x="6635911" y="396703"/>
                </a:cubicBezTo>
                <a:cubicBezTo>
                  <a:pt x="6674528" y="370962"/>
                  <a:pt x="6690544" y="357730"/>
                  <a:pt x="6735807" y="339627"/>
                </a:cubicBezTo>
                <a:cubicBezTo>
                  <a:pt x="6763741" y="328455"/>
                  <a:pt x="6793158" y="321369"/>
                  <a:pt x="6821432" y="311089"/>
                </a:cubicBezTo>
                <a:cubicBezTo>
                  <a:pt x="6847475" y="301620"/>
                  <a:pt x="6954505" y="255133"/>
                  <a:pt x="6978410" y="254013"/>
                </a:cubicBezTo>
                <a:cubicBezTo>
                  <a:pt x="7254050" y="241094"/>
                  <a:pt x="7530213" y="244500"/>
                  <a:pt x="7806115" y="239744"/>
                </a:cubicBezTo>
                <a:cubicBezTo>
                  <a:pt x="7891412" y="218424"/>
                  <a:pt x="7861320" y="218649"/>
                  <a:pt x="7977364" y="239744"/>
                </a:cubicBezTo>
                <a:cubicBezTo>
                  <a:pt x="7992164" y="242435"/>
                  <a:pt x="8005172" y="252941"/>
                  <a:pt x="8020177" y="254013"/>
                </a:cubicBezTo>
                <a:cubicBezTo>
                  <a:pt x="8072370" y="257741"/>
                  <a:pt x="8124829" y="254013"/>
                  <a:pt x="8177155" y="254013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997160" y="3667113"/>
            <a:ext cx="269688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11" idx="0"/>
          </p:cNvCxnSpPr>
          <p:nvPr/>
        </p:nvCxnSpPr>
        <p:spPr>
          <a:xfrm>
            <a:off x="3048000" y="3657599"/>
            <a:ext cx="2692400" cy="95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red.gif"/>
          <p:cNvPicPr>
            <a:picLocks noChangeAspect="1"/>
          </p:cNvPicPr>
          <p:nvPr/>
        </p:nvPicPr>
        <p:blipFill>
          <a:blip r:embed="rId3">
            <a:alphaModFix amt="50000"/>
          </a:blip>
          <a:srcRect b="4670"/>
          <a:stretch>
            <a:fillRect/>
          </a:stretch>
        </p:blipFill>
        <p:spPr>
          <a:xfrm>
            <a:off x="5643240" y="1926304"/>
            <a:ext cx="3086100" cy="1731296"/>
          </a:xfrm>
          <a:prstGeom prst="rect">
            <a:avLst/>
          </a:prstGeom>
        </p:spPr>
      </p:pic>
      <p:sp>
        <p:nvSpPr>
          <p:cNvPr id="27" name="Freeform 26"/>
          <p:cNvSpPr/>
          <p:nvPr/>
        </p:nvSpPr>
        <p:spPr>
          <a:xfrm>
            <a:off x="449344" y="5596689"/>
            <a:ext cx="2531619" cy="196503"/>
          </a:xfrm>
          <a:custGeom>
            <a:avLst/>
            <a:gdLst>
              <a:gd name="connsiteX0" fmla="*/ 0 w 2511954"/>
              <a:gd name="connsiteY0" fmla="*/ 54210 h 753387"/>
              <a:gd name="connsiteX1" fmla="*/ 142708 w 2511954"/>
              <a:gd name="connsiteY1" fmla="*/ 68479 h 753387"/>
              <a:gd name="connsiteX2" fmla="*/ 185520 w 2511954"/>
              <a:gd name="connsiteY2" fmla="*/ 82748 h 753387"/>
              <a:gd name="connsiteX3" fmla="*/ 456665 w 2511954"/>
              <a:gd name="connsiteY3" fmla="*/ 54210 h 753387"/>
              <a:gd name="connsiteX4" fmla="*/ 642185 w 2511954"/>
              <a:gd name="connsiteY4" fmla="*/ 54210 h 753387"/>
              <a:gd name="connsiteX5" fmla="*/ 670727 w 2511954"/>
              <a:gd name="connsiteY5" fmla="*/ 111286 h 753387"/>
              <a:gd name="connsiteX6" fmla="*/ 770622 w 2511954"/>
              <a:gd name="connsiteY6" fmla="*/ 168362 h 753387"/>
              <a:gd name="connsiteX7" fmla="*/ 927601 w 2511954"/>
              <a:gd name="connsiteY7" fmla="*/ 154093 h 753387"/>
              <a:gd name="connsiteX8" fmla="*/ 1041767 w 2511954"/>
              <a:gd name="connsiteY8" fmla="*/ 111286 h 753387"/>
              <a:gd name="connsiteX9" fmla="*/ 1113121 w 2511954"/>
              <a:gd name="connsiteY9" fmla="*/ 97017 h 753387"/>
              <a:gd name="connsiteX10" fmla="*/ 1170204 w 2511954"/>
              <a:gd name="connsiteY10" fmla="*/ 82748 h 753387"/>
              <a:gd name="connsiteX11" fmla="*/ 1270100 w 2511954"/>
              <a:gd name="connsiteY11" fmla="*/ 97017 h 753387"/>
              <a:gd name="connsiteX12" fmla="*/ 1369995 w 2511954"/>
              <a:gd name="connsiteY12" fmla="*/ 154093 h 753387"/>
              <a:gd name="connsiteX13" fmla="*/ 1484161 w 2511954"/>
              <a:gd name="connsiteY13" fmla="*/ 182631 h 753387"/>
              <a:gd name="connsiteX14" fmla="*/ 1526973 w 2511954"/>
              <a:gd name="connsiteY14" fmla="*/ 154093 h 753387"/>
              <a:gd name="connsiteX15" fmla="*/ 1598327 w 2511954"/>
              <a:gd name="connsiteY15" fmla="*/ 97017 h 753387"/>
              <a:gd name="connsiteX16" fmla="*/ 1655410 w 2511954"/>
              <a:gd name="connsiteY16" fmla="*/ 82748 h 753387"/>
              <a:gd name="connsiteX17" fmla="*/ 1812389 w 2511954"/>
              <a:gd name="connsiteY17" fmla="*/ 97017 h 753387"/>
              <a:gd name="connsiteX18" fmla="*/ 2026451 w 2511954"/>
              <a:gd name="connsiteY18" fmla="*/ 211168 h 753387"/>
              <a:gd name="connsiteX19" fmla="*/ 2269054 w 2511954"/>
              <a:gd name="connsiteY19" fmla="*/ 182631 h 753387"/>
              <a:gd name="connsiteX20" fmla="*/ 2311866 w 2511954"/>
              <a:gd name="connsiteY20" fmla="*/ 168362 h 753387"/>
              <a:gd name="connsiteX21" fmla="*/ 2454574 w 2511954"/>
              <a:gd name="connsiteY21" fmla="*/ 182631 h 753387"/>
              <a:gd name="connsiteX22" fmla="*/ 2468845 w 2511954"/>
              <a:gd name="connsiteY22" fmla="*/ 311051 h 753387"/>
              <a:gd name="connsiteX23" fmla="*/ 2497386 w 2511954"/>
              <a:gd name="connsiteY23" fmla="*/ 510816 h 753387"/>
              <a:gd name="connsiteX24" fmla="*/ 2511657 w 2511954"/>
              <a:gd name="connsiteY24" fmla="*/ 753387 h 753387"/>
              <a:gd name="connsiteX0" fmla="*/ 0 w 2696360"/>
              <a:gd name="connsiteY0" fmla="*/ 54210 h 753387"/>
              <a:gd name="connsiteX1" fmla="*/ 142708 w 2696360"/>
              <a:gd name="connsiteY1" fmla="*/ 68479 h 753387"/>
              <a:gd name="connsiteX2" fmla="*/ 185520 w 2696360"/>
              <a:gd name="connsiteY2" fmla="*/ 82748 h 753387"/>
              <a:gd name="connsiteX3" fmla="*/ 456665 w 2696360"/>
              <a:gd name="connsiteY3" fmla="*/ 54210 h 753387"/>
              <a:gd name="connsiteX4" fmla="*/ 642185 w 2696360"/>
              <a:gd name="connsiteY4" fmla="*/ 54210 h 753387"/>
              <a:gd name="connsiteX5" fmla="*/ 670727 w 2696360"/>
              <a:gd name="connsiteY5" fmla="*/ 111286 h 753387"/>
              <a:gd name="connsiteX6" fmla="*/ 770622 w 2696360"/>
              <a:gd name="connsiteY6" fmla="*/ 168362 h 753387"/>
              <a:gd name="connsiteX7" fmla="*/ 927601 w 2696360"/>
              <a:gd name="connsiteY7" fmla="*/ 154093 h 753387"/>
              <a:gd name="connsiteX8" fmla="*/ 1041767 w 2696360"/>
              <a:gd name="connsiteY8" fmla="*/ 111286 h 753387"/>
              <a:gd name="connsiteX9" fmla="*/ 1113121 w 2696360"/>
              <a:gd name="connsiteY9" fmla="*/ 97017 h 753387"/>
              <a:gd name="connsiteX10" fmla="*/ 1170204 w 2696360"/>
              <a:gd name="connsiteY10" fmla="*/ 82748 h 753387"/>
              <a:gd name="connsiteX11" fmla="*/ 1270100 w 2696360"/>
              <a:gd name="connsiteY11" fmla="*/ 97017 h 753387"/>
              <a:gd name="connsiteX12" fmla="*/ 1369995 w 2696360"/>
              <a:gd name="connsiteY12" fmla="*/ 154093 h 753387"/>
              <a:gd name="connsiteX13" fmla="*/ 1484161 w 2696360"/>
              <a:gd name="connsiteY13" fmla="*/ 182631 h 753387"/>
              <a:gd name="connsiteX14" fmla="*/ 1526973 w 2696360"/>
              <a:gd name="connsiteY14" fmla="*/ 154093 h 753387"/>
              <a:gd name="connsiteX15" fmla="*/ 1598327 w 2696360"/>
              <a:gd name="connsiteY15" fmla="*/ 97017 h 753387"/>
              <a:gd name="connsiteX16" fmla="*/ 1655410 w 2696360"/>
              <a:gd name="connsiteY16" fmla="*/ 82748 h 753387"/>
              <a:gd name="connsiteX17" fmla="*/ 1812389 w 2696360"/>
              <a:gd name="connsiteY17" fmla="*/ 97017 h 753387"/>
              <a:gd name="connsiteX18" fmla="*/ 2026451 w 2696360"/>
              <a:gd name="connsiteY18" fmla="*/ 211168 h 753387"/>
              <a:gd name="connsiteX19" fmla="*/ 2269054 w 2696360"/>
              <a:gd name="connsiteY19" fmla="*/ 182631 h 753387"/>
              <a:gd name="connsiteX20" fmla="*/ 2311866 w 2696360"/>
              <a:gd name="connsiteY20" fmla="*/ 168362 h 753387"/>
              <a:gd name="connsiteX21" fmla="*/ 2454574 w 2696360"/>
              <a:gd name="connsiteY21" fmla="*/ 182631 h 753387"/>
              <a:gd name="connsiteX22" fmla="*/ 2468845 w 2696360"/>
              <a:gd name="connsiteY22" fmla="*/ 311051 h 753387"/>
              <a:gd name="connsiteX23" fmla="*/ 2497386 w 2696360"/>
              <a:gd name="connsiteY23" fmla="*/ 510816 h 753387"/>
              <a:gd name="connsiteX24" fmla="*/ 2511657 w 2696360"/>
              <a:gd name="connsiteY24" fmla="*/ 753387 h 753387"/>
              <a:gd name="connsiteX0" fmla="*/ 0 w 2511954"/>
              <a:gd name="connsiteY0" fmla="*/ 54210 h 753387"/>
              <a:gd name="connsiteX1" fmla="*/ 142708 w 2511954"/>
              <a:gd name="connsiteY1" fmla="*/ 68479 h 753387"/>
              <a:gd name="connsiteX2" fmla="*/ 185520 w 2511954"/>
              <a:gd name="connsiteY2" fmla="*/ 82748 h 753387"/>
              <a:gd name="connsiteX3" fmla="*/ 456665 w 2511954"/>
              <a:gd name="connsiteY3" fmla="*/ 54210 h 753387"/>
              <a:gd name="connsiteX4" fmla="*/ 642185 w 2511954"/>
              <a:gd name="connsiteY4" fmla="*/ 54210 h 753387"/>
              <a:gd name="connsiteX5" fmla="*/ 670727 w 2511954"/>
              <a:gd name="connsiteY5" fmla="*/ 111286 h 753387"/>
              <a:gd name="connsiteX6" fmla="*/ 770622 w 2511954"/>
              <a:gd name="connsiteY6" fmla="*/ 168362 h 753387"/>
              <a:gd name="connsiteX7" fmla="*/ 927601 w 2511954"/>
              <a:gd name="connsiteY7" fmla="*/ 154093 h 753387"/>
              <a:gd name="connsiteX8" fmla="*/ 1041767 w 2511954"/>
              <a:gd name="connsiteY8" fmla="*/ 111286 h 753387"/>
              <a:gd name="connsiteX9" fmla="*/ 1113121 w 2511954"/>
              <a:gd name="connsiteY9" fmla="*/ 97017 h 753387"/>
              <a:gd name="connsiteX10" fmla="*/ 1170204 w 2511954"/>
              <a:gd name="connsiteY10" fmla="*/ 82748 h 753387"/>
              <a:gd name="connsiteX11" fmla="*/ 1270100 w 2511954"/>
              <a:gd name="connsiteY11" fmla="*/ 97017 h 753387"/>
              <a:gd name="connsiteX12" fmla="*/ 1369995 w 2511954"/>
              <a:gd name="connsiteY12" fmla="*/ 154093 h 753387"/>
              <a:gd name="connsiteX13" fmla="*/ 1484161 w 2511954"/>
              <a:gd name="connsiteY13" fmla="*/ 182631 h 753387"/>
              <a:gd name="connsiteX14" fmla="*/ 1526973 w 2511954"/>
              <a:gd name="connsiteY14" fmla="*/ 154093 h 753387"/>
              <a:gd name="connsiteX15" fmla="*/ 1598327 w 2511954"/>
              <a:gd name="connsiteY15" fmla="*/ 97017 h 753387"/>
              <a:gd name="connsiteX16" fmla="*/ 1655410 w 2511954"/>
              <a:gd name="connsiteY16" fmla="*/ 82748 h 753387"/>
              <a:gd name="connsiteX17" fmla="*/ 1812389 w 2511954"/>
              <a:gd name="connsiteY17" fmla="*/ 97017 h 753387"/>
              <a:gd name="connsiteX18" fmla="*/ 2026451 w 2511954"/>
              <a:gd name="connsiteY18" fmla="*/ 211168 h 753387"/>
              <a:gd name="connsiteX19" fmla="*/ 2269054 w 2511954"/>
              <a:gd name="connsiteY19" fmla="*/ 182631 h 753387"/>
              <a:gd name="connsiteX20" fmla="*/ 2311866 w 2511954"/>
              <a:gd name="connsiteY20" fmla="*/ 168362 h 753387"/>
              <a:gd name="connsiteX21" fmla="*/ 2454574 w 2511954"/>
              <a:gd name="connsiteY21" fmla="*/ 182631 h 753387"/>
              <a:gd name="connsiteX22" fmla="*/ 2468845 w 2511954"/>
              <a:gd name="connsiteY22" fmla="*/ 311051 h 753387"/>
              <a:gd name="connsiteX23" fmla="*/ 2497386 w 2511954"/>
              <a:gd name="connsiteY23" fmla="*/ 510816 h 753387"/>
              <a:gd name="connsiteX24" fmla="*/ 2511657 w 2511954"/>
              <a:gd name="connsiteY24" fmla="*/ 753387 h 753387"/>
              <a:gd name="connsiteX0" fmla="*/ 0 w 2511657"/>
              <a:gd name="connsiteY0" fmla="*/ 54210 h 753387"/>
              <a:gd name="connsiteX1" fmla="*/ 142708 w 2511657"/>
              <a:gd name="connsiteY1" fmla="*/ 68479 h 753387"/>
              <a:gd name="connsiteX2" fmla="*/ 185520 w 2511657"/>
              <a:gd name="connsiteY2" fmla="*/ 82748 h 753387"/>
              <a:gd name="connsiteX3" fmla="*/ 456665 w 2511657"/>
              <a:gd name="connsiteY3" fmla="*/ 54210 h 753387"/>
              <a:gd name="connsiteX4" fmla="*/ 642185 w 2511657"/>
              <a:gd name="connsiteY4" fmla="*/ 54210 h 753387"/>
              <a:gd name="connsiteX5" fmla="*/ 670727 w 2511657"/>
              <a:gd name="connsiteY5" fmla="*/ 111286 h 753387"/>
              <a:gd name="connsiteX6" fmla="*/ 770622 w 2511657"/>
              <a:gd name="connsiteY6" fmla="*/ 168362 h 753387"/>
              <a:gd name="connsiteX7" fmla="*/ 927601 w 2511657"/>
              <a:gd name="connsiteY7" fmla="*/ 154093 h 753387"/>
              <a:gd name="connsiteX8" fmla="*/ 1041767 w 2511657"/>
              <a:gd name="connsiteY8" fmla="*/ 111286 h 753387"/>
              <a:gd name="connsiteX9" fmla="*/ 1113121 w 2511657"/>
              <a:gd name="connsiteY9" fmla="*/ 97017 h 753387"/>
              <a:gd name="connsiteX10" fmla="*/ 1170204 w 2511657"/>
              <a:gd name="connsiteY10" fmla="*/ 82748 h 753387"/>
              <a:gd name="connsiteX11" fmla="*/ 1270100 w 2511657"/>
              <a:gd name="connsiteY11" fmla="*/ 97017 h 753387"/>
              <a:gd name="connsiteX12" fmla="*/ 1369995 w 2511657"/>
              <a:gd name="connsiteY12" fmla="*/ 154093 h 753387"/>
              <a:gd name="connsiteX13" fmla="*/ 1484161 w 2511657"/>
              <a:gd name="connsiteY13" fmla="*/ 182631 h 753387"/>
              <a:gd name="connsiteX14" fmla="*/ 1526973 w 2511657"/>
              <a:gd name="connsiteY14" fmla="*/ 154093 h 753387"/>
              <a:gd name="connsiteX15" fmla="*/ 1598327 w 2511657"/>
              <a:gd name="connsiteY15" fmla="*/ 97017 h 753387"/>
              <a:gd name="connsiteX16" fmla="*/ 1655410 w 2511657"/>
              <a:gd name="connsiteY16" fmla="*/ 82748 h 753387"/>
              <a:gd name="connsiteX17" fmla="*/ 1812389 w 2511657"/>
              <a:gd name="connsiteY17" fmla="*/ 97017 h 753387"/>
              <a:gd name="connsiteX18" fmla="*/ 2026451 w 2511657"/>
              <a:gd name="connsiteY18" fmla="*/ 211168 h 753387"/>
              <a:gd name="connsiteX19" fmla="*/ 2269054 w 2511657"/>
              <a:gd name="connsiteY19" fmla="*/ 182631 h 753387"/>
              <a:gd name="connsiteX20" fmla="*/ 2311866 w 2511657"/>
              <a:gd name="connsiteY20" fmla="*/ 168362 h 753387"/>
              <a:gd name="connsiteX21" fmla="*/ 2454574 w 2511657"/>
              <a:gd name="connsiteY21" fmla="*/ 182631 h 753387"/>
              <a:gd name="connsiteX22" fmla="*/ 2468845 w 2511657"/>
              <a:gd name="connsiteY22" fmla="*/ 311051 h 753387"/>
              <a:gd name="connsiteX23" fmla="*/ 2497386 w 2511657"/>
              <a:gd name="connsiteY23" fmla="*/ 510816 h 753387"/>
              <a:gd name="connsiteX24" fmla="*/ 2494943 w 2511657"/>
              <a:gd name="connsiteY24" fmla="*/ 285252 h 753387"/>
              <a:gd name="connsiteX25" fmla="*/ 2511657 w 2511657"/>
              <a:gd name="connsiteY25" fmla="*/ 753387 h 753387"/>
              <a:gd name="connsiteX0" fmla="*/ 0 w 2511657"/>
              <a:gd name="connsiteY0" fmla="*/ 54210 h 753387"/>
              <a:gd name="connsiteX1" fmla="*/ 142708 w 2511657"/>
              <a:gd name="connsiteY1" fmla="*/ 68479 h 753387"/>
              <a:gd name="connsiteX2" fmla="*/ 185520 w 2511657"/>
              <a:gd name="connsiteY2" fmla="*/ 82748 h 753387"/>
              <a:gd name="connsiteX3" fmla="*/ 456665 w 2511657"/>
              <a:gd name="connsiteY3" fmla="*/ 54210 h 753387"/>
              <a:gd name="connsiteX4" fmla="*/ 642185 w 2511657"/>
              <a:gd name="connsiteY4" fmla="*/ 54210 h 753387"/>
              <a:gd name="connsiteX5" fmla="*/ 670727 w 2511657"/>
              <a:gd name="connsiteY5" fmla="*/ 111286 h 753387"/>
              <a:gd name="connsiteX6" fmla="*/ 770622 w 2511657"/>
              <a:gd name="connsiteY6" fmla="*/ 168362 h 753387"/>
              <a:gd name="connsiteX7" fmla="*/ 927601 w 2511657"/>
              <a:gd name="connsiteY7" fmla="*/ 154093 h 753387"/>
              <a:gd name="connsiteX8" fmla="*/ 1041767 w 2511657"/>
              <a:gd name="connsiteY8" fmla="*/ 111286 h 753387"/>
              <a:gd name="connsiteX9" fmla="*/ 1113121 w 2511657"/>
              <a:gd name="connsiteY9" fmla="*/ 97017 h 753387"/>
              <a:gd name="connsiteX10" fmla="*/ 1170204 w 2511657"/>
              <a:gd name="connsiteY10" fmla="*/ 82748 h 753387"/>
              <a:gd name="connsiteX11" fmla="*/ 1270100 w 2511657"/>
              <a:gd name="connsiteY11" fmla="*/ 97017 h 753387"/>
              <a:gd name="connsiteX12" fmla="*/ 1369995 w 2511657"/>
              <a:gd name="connsiteY12" fmla="*/ 154093 h 753387"/>
              <a:gd name="connsiteX13" fmla="*/ 1484161 w 2511657"/>
              <a:gd name="connsiteY13" fmla="*/ 182631 h 753387"/>
              <a:gd name="connsiteX14" fmla="*/ 1526973 w 2511657"/>
              <a:gd name="connsiteY14" fmla="*/ 154093 h 753387"/>
              <a:gd name="connsiteX15" fmla="*/ 1598327 w 2511657"/>
              <a:gd name="connsiteY15" fmla="*/ 97017 h 753387"/>
              <a:gd name="connsiteX16" fmla="*/ 1655410 w 2511657"/>
              <a:gd name="connsiteY16" fmla="*/ 82748 h 753387"/>
              <a:gd name="connsiteX17" fmla="*/ 1812389 w 2511657"/>
              <a:gd name="connsiteY17" fmla="*/ 97017 h 753387"/>
              <a:gd name="connsiteX18" fmla="*/ 2026451 w 2511657"/>
              <a:gd name="connsiteY18" fmla="*/ 211168 h 753387"/>
              <a:gd name="connsiteX19" fmla="*/ 2269054 w 2511657"/>
              <a:gd name="connsiteY19" fmla="*/ 182631 h 753387"/>
              <a:gd name="connsiteX20" fmla="*/ 2311866 w 2511657"/>
              <a:gd name="connsiteY20" fmla="*/ 168362 h 753387"/>
              <a:gd name="connsiteX21" fmla="*/ 2454574 w 2511657"/>
              <a:gd name="connsiteY21" fmla="*/ 182631 h 753387"/>
              <a:gd name="connsiteX22" fmla="*/ 2468845 w 2511657"/>
              <a:gd name="connsiteY22" fmla="*/ 311051 h 753387"/>
              <a:gd name="connsiteX23" fmla="*/ 2497386 w 2511657"/>
              <a:gd name="connsiteY23" fmla="*/ 259495 h 753387"/>
              <a:gd name="connsiteX24" fmla="*/ 2494943 w 2511657"/>
              <a:gd name="connsiteY24" fmla="*/ 285252 h 753387"/>
              <a:gd name="connsiteX25" fmla="*/ 2511657 w 2511657"/>
              <a:gd name="connsiteY25" fmla="*/ 753387 h 753387"/>
              <a:gd name="connsiteX0" fmla="*/ 0 w 2511657"/>
              <a:gd name="connsiteY0" fmla="*/ 54210 h 377750"/>
              <a:gd name="connsiteX1" fmla="*/ 142708 w 2511657"/>
              <a:gd name="connsiteY1" fmla="*/ 68479 h 377750"/>
              <a:gd name="connsiteX2" fmla="*/ 185520 w 2511657"/>
              <a:gd name="connsiteY2" fmla="*/ 82748 h 377750"/>
              <a:gd name="connsiteX3" fmla="*/ 456665 w 2511657"/>
              <a:gd name="connsiteY3" fmla="*/ 54210 h 377750"/>
              <a:gd name="connsiteX4" fmla="*/ 642185 w 2511657"/>
              <a:gd name="connsiteY4" fmla="*/ 54210 h 377750"/>
              <a:gd name="connsiteX5" fmla="*/ 670727 w 2511657"/>
              <a:gd name="connsiteY5" fmla="*/ 111286 h 377750"/>
              <a:gd name="connsiteX6" fmla="*/ 770622 w 2511657"/>
              <a:gd name="connsiteY6" fmla="*/ 168362 h 377750"/>
              <a:gd name="connsiteX7" fmla="*/ 927601 w 2511657"/>
              <a:gd name="connsiteY7" fmla="*/ 154093 h 377750"/>
              <a:gd name="connsiteX8" fmla="*/ 1041767 w 2511657"/>
              <a:gd name="connsiteY8" fmla="*/ 111286 h 377750"/>
              <a:gd name="connsiteX9" fmla="*/ 1113121 w 2511657"/>
              <a:gd name="connsiteY9" fmla="*/ 97017 h 377750"/>
              <a:gd name="connsiteX10" fmla="*/ 1170204 w 2511657"/>
              <a:gd name="connsiteY10" fmla="*/ 82748 h 377750"/>
              <a:gd name="connsiteX11" fmla="*/ 1270100 w 2511657"/>
              <a:gd name="connsiteY11" fmla="*/ 97017 h 377750"/>
              <a:gd name="connsiteX12" fmla="*/ 1369995 w 2511657"/>
              <a:gd name="connsiteY12" fmla="*/ 154093 h 377750"/>
              <a:gd name="connsiteX13" fmla="*/ 1484161 w 2511657"/>
              <a:gd name="connsiteY13" fmla="*/ 182631 h 377750"/>
              <a:gd name="connsiteX14" fmla="*/ 1526973 w 2511657"/>
              <a:gd name="connsiteY14" fmla="*/ 154093 h 377750"/>
              <a:gd name="connsiteX15" fmla="*/ 1598327 w 2511657"/>
              <a:gd name="connsiteY15" fmla="*/ 97017 h 377750"/>
              <a:gd name="connsiteX16" fmla="*/ 1655410 w 2511657"/>
              <a:gd name="connsiteY16" fmla="*/ 82748 h 377750"/>
              <a:gd name="connsiteX17" fmla="*/ 1812389 w 2511657"/>
              <a:gd name="connsiteY17" fmla="*/ 97017 h 377750"/>
              <a:gd name="connsiteX18" fmla="*/ 2026451 w 2511657"/>
              <a:gd name="connsiteY18" fmla="*/ 211168 h 377750"/>
              <a:gd name="connsiteX19" fmla="*/ 2269054 w 2511657"/>
              <a:gd name="connsiteY19" fmla="*/ 182631 h 377750"/>
              <a:gd name="connsiteX20" fmla="*/ 2311866 w 2511657"/>
              <a:gd name="connsiteY20" fmla="*/ 168362 h 377750"/>
              <a:gd name="connsiteX21" fmla="*/ 2454574 w 2511657"/>
              <a:gd name="connsiteY21" fmla="*/ 182631 h 377750"/>
              <a:gd name="connsiteX22" fmla="*/ 2468845 w 2511657"/>
              <a:gd name="connsiteY22" fmla="*/ 311051 h 377750"/>
              <a:gd name="connsiteX23" fmla="*/ 2497386 w 2511657"/>
              <a:gd name="connsiteY23" fmla="*/ 259495 h 377750"/>
              <a:gd name="connsiteX24" fmla="*/ 2494943 w 2511657"/>
              <a:gd name="connsiteY24" fmla="*/ 285252 h 377750"/>
              <a:gd name="connsiteX25" fmla="*/ 2511657 w 2511657"/>
              <a:gd name="connsiteY25" fmla="*/ 195378 h 377750"/>
              <a:gd name="connsiteX0" fmla="*/ 0 w 2511657"/>
              <a:gd name="connsiteY0" fmla="*/ 54210 h 335922"/>
              <a:gd name="connsiteX1" fmla="*/ 142708 w 2511657"/>
              <a:gd name="connsiteY1" fmla="*/ 68479 h 335922"/>
              <a:gd name="connsiteX2" fmla="*/ 185520 w 2511657"/>
              <a:gd name="connsiteY2" fmla="*/ 82748 h 335922"/>
              <a:gd name="connsiteX3" fmla="*/ 456665 w 2511657"/>
              <a:gd name="connsiteY3" fmla="*/ 54210 h 335922"/>
              <a:gd name="connsiteX4" fmla="*/ 642185 w 2511657"/>
              <a:gd name="connsiteY4" fmla="*/ 54210 h 335922"/>
              <a:gd name="connsiteX5" fmla="*/ 670727 w 2511657"/>
              <a:gd name="connsiteY5" fmla="*/ 111286 h 335922"/>
              <a:gd name="connsiteX6" fmla="*/ 770622 w 2511657"/>
              <a:gd name="connsiteY6" fmla="*/ 168362 h 335922"/>
              <a:gd name="connsiteX7" fmla="*/ 927601 w 2511657"/>
              <a:gd name="connsiteY7" fmla="*/ 154093 h 335922"/>
              <a:gd name="connsiteX8" fmla="*/ 1041767 w 2511657"/>
              <a:gd name="connsiteY8" fmla="*/ 111286 h 335922"/>
              <a:gd name="connsiteX9" fmla="*/ 1113121 w 2511657"/>
              <a:gd name="connsiteY9" fmla="*/ 97017 h 335922"/>
              <a:gd name="connsiteX10" fmla="*/ 1170204 w 2511657"/>
              <a:gd name="connsiteY10" fmla="*/ 82748 h 335922"/>
              <a:gd name="connsiteX11" fmla="*/ 1270100 w 2511657"/>
              <a:gd name="connsiteY11" fmla="*/ 97017 h 335922"/>
              <a:gd name="connsiteX12" fmla="*/ 1369995 w 2511657"/>
              <a:gd name="connsiteY12" fmla="*/ 154093 h 335922"/>
              <a:gd name="connsiteX13" fmla="*/ 1484161 w 2511657"/>
              <a:gd name="connsiteY13" fmla="*/ 182631 h 335922"/>
              <a:gd name="connsiteX14" fmla="*/ 1526973 w 2511657"/>
              <a:gd name="connsiteY14" fmla="*/ 154093 h 335922"/>
              <a:gd name="connsiteX15" fmla="*/ 1598327 w 2511657"/>
              <a:gd name="connsiteY15" fmla="*/ 97017 h 335922"/>
              <a:gd name="connsiteX16" fmla="*/ 1655410 w 2511657"/>
              <a:gd name="connsiteY16" fmla="*/ 82748 h 335922"/>
              <a:gd name="connsiteX17" fmla="*/ 1812389 w 2511657"/>
              <a:gd name="connsiteY17" fmla="*/ 97017 h 335922"/>
              <a:gd name="connsiteX18" fmla="*/ 2026451 w 2511657"/>
              <a:gd name="connsiteY18" fmla="*/ 211168 h 335922"/>
              <a:gd name="connsiteX19" fmla="*/ 2269054 w 2511657"/>
              <a:gd name="connsiteY19" fmla="*/ 182631 h 335922"/>
              <a:gd name="connsiteX20" fmla="*/ 2311866 w 2511657"/>
              <a:gd name="connsiteY20" fmla="*/ 168362 h 335922"/>
              <a:gd name="connsiteX21" fmla="*/ 2454574 w 2511657"/>
              <a:gd name="connsiteY21" fmla="*/ 182631 h 335922"/>
              <a:gd name="connsiteX22" fmla="*/ 2468845 w 2511657"/>
              <a:gd name="connsiteY22" fmla="*/ 311051 h 335922"/>
              <a:gd name="connsiteX23" fmla="*/ 2470316 w 2511657"/>
              <a:gd name="connsiteY23" fmla="*/ 135836 h 335922"/>
              <a:gd name="connsiteX24" fmla="*/ 2497386 w 2511657"/>
              <a:gd name="connsiteY24" fmla="*/ 259495 h 335922"/>
              <a:gd name="connsiteX25" fmla="*/ 2494943 w 2511657"/>
              <a:gd name="connsiteY25" fmla="*/ 285252 h 335922"/>
              <a:gd name="connsiteX26" fmla="*/ 2511657 w 2511657"/>
              <a:gd name="connsiteY26" fmla="*/ 195378 h 335922"/>
              <a:gd name="connsiteX0" fmla="*/ 0 w 2511657"/>
              <a:gd name="connsiteY0" fmla="*/ 54210 h 335922"/>
              <a:gd name="connsiteX1" fmla="*/ 142708 w 2511657"/>
              <a:gd name="connsiteY1" fmla="*/ 68479 h 335922"/>
              <a:gd name="connsiteX2" fmla="*/ 185520 w 2511657"/>
              <a:gd name="connsiteY2" fmla="*/ 82748 h 335922"/>
              <a:gd name="connsiteX3" fmla="*/ 456665 w 2511657"/>
              <a:gd name="connsiteY3" fmla="*/ 54210 h 335922"/>
              <a:gd name="connsiteX4" fmla="*/ 642185 w 2511657"/>
              <a:gd name="connsiteY4" fmla="*/ 54210 h 335922"/>
              <a:gd name="connsiteX5" fmla="*/ 670727 w 2511657"/>
              <a:gd name="connsiteY5" fmla="*/ 111286 h 335922"/>
              <a:gd name="connsiteX6" fmla="*/ 770622 w 2511657"/>
              <a:gd name="connsiteY6" fmla="*/ 168362 h 335922"/>
              <a:gd name="connsiteX7" fmla="*/ 927601 w 2511657"/>
              <a:gd name="connsiteY7" fmla="*/ 154093 h 335922"/>
              <a:gd name="connsiteX8" fmla="*/ 1041767 w 2511657"/>
              <a:gd name="connsiteY8" fmla="*/ 111286 h 335922"/>
              <a:gd name="connsiteX9" fmla="*/ 1113121 w 2511657"/>
              <a:gd name="connsiteY9" fmla="*/ 97017 h 335922"/>
              <a:gd name="connsiteX10" fmla="*/ 1170204 w 2511657"/>
              <a:gd name="connsiteY10" fmla="*/ 82748 h 335922"/>
              <a:gd name="connsiteX11" fmla="*/ 1270100 w 2511657"/>
              <a:gd name="connsiteY11" fmla="*/ 97017 h 335922"/>
              <a:gd name="connsiteX12" fmla="*/ 1369995 w 2511657"/>
              <a:gd name="connsiteY12" fmla="*/ 154093 h 335922"/>
              <a:gd name="connsiteX13" fmla="*/ 1484161 w 2511657"/>
              <a:gd name="connsiteY13" fmla="*/ 182631 h 335922"/>
              <a:gd name="connsiteX14" fmla="*/ 1526973 w 2511657"/>
              <a:gd name="connsiteY14" fmla="*/ 154093 h 335922"/>
              <a:gd name="connsiteX15" fmla="*/ 1598327 w 2511657"/>
              <a:gd name="connsiteY15" fmla="*/ 97017 h 335922"/>
              <a:gd name="connsiteX16" fmla="*/ 1655410 w 2511657"/>
              <a:gd name="connsiteY16" fmla="*/ 82748 h 335922"/>
              <a:gd name="connsiteX17" fmla="*/ 1812389 w 2511657"/>
              <a:gd name="connsiteY17" fmla="*/ 97017 h 335922"/>
              <a:gd name="connsiteX18" fmla="*/ 2026451 w 2511657"/>
              <a:gd name="connsiteY18" fmla="*/ 211168 h 335922"/>
              <a:gd name="connsiteX19" fmla="*/ 2269054 w 2511657"/>
              <a:gd name="connsiteY19" fmla="*/ 182631 h 335922"/>
              <a:gd name="connsiteX20" fmla="*/ 2311866 w 2511657"/>
              <a:gd name="connsiteY20" fmla="*/ 168362 h 335922"/>
              <a:gd name="connsiteX21" fmla="*/ 2454574 w 2511657"/>
              <a:gd name="connsiteY21" fmla="*/ 182631 h 335922"/>
              <a:gd name="connsiteX22" fmla="*/ 2468845 w 2511657"/>
              <a:gd name="connsiteY22" fmla="*/ 311051 h 335922"/>
              <a:gd name="connsiteX23" fmla="*/ 2470316 w 2511657"/>
              <a:gd name="connsiteY23" fmla="*/ 135836 h 335922"/>
              <a:gd name="connsiteX24" fmla="*/ 2497386 w 2511657"/>
              <a:gd name="connsiteY24" fmla="*/ 259495 h 335922"/>
              <a:gd name="connsiteX25" fmla="*/ 2494943 w 2511657"/>
              <a:gd name="connsiteY25" fmla="*/ 103765 h 335922"/>
              <a:gd name="connsiteX26" fmla="*/ 2511657 w 2511657"/>
              <a:gd name="connsiteY26" fmla="*/ 195378 h 335922"/>
              <a:gd name="connsiteX0" fmla="*/ 0 w 2511657"/>
              <a:gd name="connsiteY0" fmla="*/ 54210 h 335922"/>
              <a:gd name="connsiteX1" fmla="*/ 142708 w 2511657"/>
              <a:gd name="connsiteY1" fmla="*/ 68479 h 335922"/>
              <a:gd name="connsiteX2" fmla="*/ 185520 w 2511657"/>
              <a:gd name="connsiteY2" fmla="*/ 82748 h 335922"/>
              <a:gd name="connsiteX3" fmla="*/ 456665 w 2511657"/>
              <a:gd name="connsiteY3" fmla="*/ 54210 h 335922"/>
              <a:gd name="connsiteX4" fmla="*/ 642185 w 2511657"/>
              <a:gd name="connsiteY4" fmla="*/ 54210 h 335922"/>
              <a:gd name="connsiteX5" fmla="*/ 670727 w 2511657"/>
              <a:gd name="connsiteY5" fmla="*/ 111286 h 335922"/>
              <a:gd name="connsiteX6" fmla="*/ 770622 w 2511657"/>
              <a:gd name="connsiteY6" fmla="*/ 168362 h 335922"/>
              <a:gd name="connsiteX7" fmla="*/ 927601 w 2511657"/>
              <a:gd name="connsiteY7" fmla="*/ 154093 h 335922"/>
              <a:gd name="connsiteX8" fmla="*/ 1041767 w 2511657"/>
              <a:gd name="connsiteY8" fmla="*/ 111286 h 335922"/>
              <a:gd name="connsiteX9" fmla="*/ 1113121 w 2511657"/>
              <a:gd name="connsiteY9" fmla="*/ 97017 h 335922"/>
              <a:gd name="connsiteX10" fmla="*/ 1170204 w 2511657"/>
              <a:gd name="connsiteY10" fmla="*/ 82748 h 335922"/>
              <a:gd name="connsiteX11" fmla="*/ 1270100 w 2511657"/>
              <a:gd name="connsiteY11" fmla="*/ 97017 h 335922"/>
              <a:gd name="connsiteX12" fmla="*/ 1369995 w 2511657"/>
              <a:gd name="connsiteY12" fmla="*/ 154093 h 335922"/>
              <a:gd name="connsiteX13" fmla="*/ 1484161 w 2511657"/>
              <a:gd name="connsiteY13" fmla="*/ 182631 h 335922"/>
              <a:gd name="connsiteX14" fmla="*/ 1526973 w 2511657"/>
              <a:gd name="connsiteY14" fmla="*/ 154093 h 335922"/>
              <a:gd name="connsiteX15" fmla="*/ 1598327 w 2511657"/>
              <a:gd name="connsiteY15" fmla="*/ 97017 h 335922"/>
              <a:gd name="connsiteX16" fmla="*/ 1655410 w 2511657"/>
              <a:gd name="connsiteY16" fmla="*/ 82748 h 335922"/>
              <a:gd name="connsiteX17" fmla="*/ 1812389 w 2511657"/>
              <a:gd name="connsiteY17" fmla="*/ 97017 h 335922"/>
              <a:gd name="connsiteX18" fmla="*/ 2026451 w 2511657"/>
              <a:gd name="connsiteY18" fmla="*/ 211168 h 335922"/>
              <a:gd name="connsiteX19" fmla="*/ 2269054 w 2511657"/>
              <a:gd name="connsiteY19" fmla="*/ 182631 h 335922"/>
              <a:gd name="connsiteX20" fmla="*/ 2311866 w 2511657"/>
              <a:gd name="connsiteY20" fmla="*/ 168362 h 335922"/>
              <a:gd name="connsiteX21" fmla="*/ 2454574 w 2511657"/>
              <a:gd name="connsiteY21" fmla="*/ 182631 h 335922"/>
              <a:gd name="connsiteX22" fmla="*/ 2468845 w 2511657"/>
              <a:gd name="connsiteY22" fmla="*/ 311051 h 335922"/>
              <a:gd name="connsiteX23" fmla="*/ 2470316 w 2511657"/>
              <a:gd name="connsiteY23" fmla="*/ 135836 h 335922"/>
              <a:gd name="connsiteX24" fmla="*/ 2497386 w 2511657"/>
              <a:gd name="connsiteY24" fmla="*/ 259495 h 335922"/>
              <a:gd name="connsiteX25" fmla="*/ 2494943 w 2511657"/>
              <a:gd name="connsiteY25" fmla="*/ 103765 h 335922"/>
              <a:gd name="connsiteX26" fmla="*/ 2511657 w 2511657"/>
              <a:gd name="connsiteY26" fmla="*/ 195378 h 335922"/>
              <a:gd name="connsiteX0" fmla="*/ 0 w 2511657"/>
              <a:gd name="connsiteY0" fmla="*/ 54210 h 292533"/>
              <a:gd name="connsiteX1" fmla="*/ 142708 w 2511657"/>
              <a:gd name="connsiteY1" fmla="*/ 68479 h 292533"/>
              <a:gd name="connsiteX2" fmla="*/ 185520 w 2511657"/>
              <a:gd name="connsiteY2" fmla="*/ 82748 h 292533"/>
              <a:gd name="connsiteX3" fmla="*/ 456665 w 2511657"/>
              <a:gd name="connsiteY3" fmla="*/ 54210 h 292533"/>
              <a:gd name="connsiteX4" fmla="*/ 642185 w 2511657"/>
              <a:gd name="connsiteY4" fmla="*/ 54210 h 292533"/>
              <a:gd name="connsiteX5" fmla="*/ 670727 w 2511657"/>
              <a:gd name="connsiteY5" fmla="*/ 111286 h 292533"/>
              <a:gd name="connsiteX6" fmla="*/ 770622 w 2511657"/>
              <a:gd name="connsiteY6" fmla="*/ 168362 h 292533"/>
              <a:gd name="connsiteX7" fmla="*/ 927601 w 2511657"/>
              <a:gd name="connsiteY7" fmla="*/ 154093 h 292533"/>
              <a:gd name="connsiteX8" fmla="*/ 1041767 w 2511657"/>
              <a:gd name="connsiteY8" fmla="*/ 111286 h 292533"/>
              <a:gd name="connsiteX9" fmla="*/ 1113121 w 2511657"/>
              <a:gd name="connsiteY9" fmla="*/ 97017 h 292533"/>
              <a:gd name="connsiteX10" fmla="*/ 1170204 w 2511657"/>
              <a:gd name="connsiteY10" fmla="*/ 82748 h 292533"/>
              <a:gd name="connsiteX11" fmla="*/ 1270100 w 2511657"/>
              <a:gd name="connsiteY11" fmla="*/ 97017 h 292533"/>
              <a:gd name="connsiteX12" fmla="*/ 1369995 w 2511657"/>
              <a:gd name="connsiteY12" fmla="*/ 154093 h 292533"/>
              <a:gd name="connsiteX13" fmla="*/ 1484161 w 2511657"/>
              <a:gd name="connsiteY13" fmla="*/ 182631 h 292533"/>
              <a:gd name="connsiteX14" fmla="*/ 1526973 w 2511657"/>
              <a:gd name="connsiteY14" fmla="*/ 154093 h 292533"/>
              <a:gd name="connsiteX15" fmla="*/ 1598327 w 2511657"/>
              <a:gd name="connsiteY15" fmla="*/ 97017 h 292533"/>
              <a:gd name="connsiteX16" fmla="*/ 1655410 w 2511657"/>
              <a:gd name="connsiteY16" fmla="*/ 82748 h 292533"/>
              <a:gd name="connsiteX17" fmla="*/ 1812389 w 2511657"/>
              <a:gd name="connsiteY17" fmla="*/ 97017 h 292533"/>
              <a:gd name="connsiteX18" fmla="*/ 2026451 w 2511657"/>
              <a:gd name="connsiteY18" fmla="*/ 211168 h 292533"/>
              <a:gd name="connsiteX19" fmla="*/ 2269054 w 2511657"/>
              <a:gd name="connsiteY19" fmla="*/ 182631 h 292533"/>
              <a:gd name="connsiteX20" fmla="*/ 2311866 w 2511657"/>
              <a:gd name="connsiteY20" fmla="*/ 168362 h 292533"/>
              <a:gd name="connsiteX21" fmla="*/ 2454574 w 2511657"/>
              <a:gd name="connsiteY21" fmla="*/ 182631 h 292533"/>
              <a:gd name="connsiteX22" fmla="*/ 2470316 w 2511657"/>
              <a:gd name="connsiteY22" fmla="*/ 135836 h 292533"/>
              <a:gd name="connsiteX23" fmla="*/ 2497386 w 2511657"/>
              <a:gd name="connsiteY23" fmla="*/ 259495 h 292533"/>
              <a:gd name="connsiteX24" fmla="*/ 2494943 w 2511657"/>
              <a:gd name="connsiteY24" fmla="*/ 103765 h 292533"/>
              <a:gd name="connsiteX25" fmla="*/ 2511657 w 2511657"/>
              <a:gd name="connsiteY25" fmla="*/ 195378 h 292533"/>
              <a:gd name="connsiteX0" fmla="*/ 0 w 2501736"/>
              <a:gd name="connsiteY0" fmla="*/ 54210 h 292533"/>
              <a:gd name="connsiteX1" fmla="*/ 142708 w 2501736"/>
              <a:gd name="connsiteY1" fmla="*/ 68479 h 292533"/>
              <a:gd name="connsiteX2" fmla="*/ 185520 w 2501736"/>
              <a:gd name="connsiteY2" fmla="*/ 82748 h 292533"/>
              <a:gd name="connsiteX3" fmla="*/ 456665 w 2501736"/>
              <a:gd name="connsiteY3" fmla="*/ 54210 h 292533"/>
              <a:gd name="connsiteX4" fmla="*/ 642185 w 2501736"/>
              <a:gd name="connsiteY4" fmla="*/ 54210 h 292533"/>
              <a:gd name="connsiteX5" fmla="*/ 670727 w 2501736"/>
              <a:gd name="connsiteY5" fmla="*/ 111286 h 292533"/>
              <a:gd name="connsiteX6" fmla="*/ 770622 w 2501736"/>
              <a:gd name="connsiteY6" fmla="*/ 168362 h 292533"/>
              <a:gd name="connsiteX7" fmla="*/ 927601 w 2501736"/>
              <a:gd name="connsiteY7" fmla="*/ 154093 h 292533"/>
              <a:gd name="connsiteX8" fmla="*/ 1041767 w 2501736"/>
              <a:gd name="connsiteY8" fmla="*/ 111286 h 292533"/>
              <a:gd name="connsiteX9" fmla="*/ 1113121 w 2501736"/>
              <a:gd name="connsiteY9" fmla="*/ 97017 h 292533"/>
              <a:gd name="connsiteX10" fmla="*/ 1170204 w 2501736"/>
              <a:gd name="connsiteY10" fmla="*/ 82748 h 292533"/>
              <a:gd name="connsiteX11" fmla="*/ 1270100 w 2501736"/>
              <a:gd name="connsiteY11" fmla="*/ 97017 h 292533"/>
              <a:gd name="connsiteX12" fmla="*/ 1369995 w 2501736"/>
              <a:gd name="connsiteY12" fmla="*/ 154093 h 292533"/>
              <a:gd name="connsiteX13" fmla="*/ 1484161 w 2501736"/>
              <a:gd name="connsiteY13" fmla="*/ 182631 h 292533"/>
              <a:gd name="connsiteX14" fmla="*/ 1526973 w 2501736"/>
              <a:gd name="connsiteY14" fmla="*/ 154093 h 292533"/>
              <a:gd name="connsiteX15" fmla="*/ 1598327 w 2501736"/>
              <a:gd name="connsiteY15" fmla="*/ 97017 h 292533"/>
              <a:gd name="connsiteX16" fmla="*/ 1655410 w 2501736"/>
              <a:gd name="connsiteY16" fmla="*/ 82748 h 292533"/>
              <a:gd name="connsiteX17" fmla="*/ 1812389 w 2501736"/>
              <a:gd name="connsiteY17" fmla="*/ 97017 h 292533"/>
              <a:gd name="connsiteX18" fmla="*/ 2026451 w 2501736"/>
              <a:gd name="connsiteY18" fmla="*/ 211168 h 292533"/>
              <a:gd name="connsiteX19" fmla="*/ 2269054 w 2501736"/>
              <a:gd name="connsiteY19" fmla="*/ 182631 h 292533"/>
              <a:gd name="connsiteX20" fmla="*/ 2311866 w 2501736"/>
              <a:gd name="connsiteY20" fmla="*/ 168362 h 292533"/>
              <a:gd name="connsiteX21" fmla="*/ 2454574 w 2501736"/>
              <a:gd name="connsiteY21" fmla="*/ 182631 h 292533"/>
              <a:gd name="connsiteX22" fmla="*/ 2470316 w 2501736"/>
              <a:gd name="connsiteY22" fmla="*/ 135836 h 292533"/>
              <a:gd name="connsiteX23" fmla="*/ 2497386 w 2501736"/>
              <a:gd name="connsiteY23" fmla="*/ 259495 h 292533"/>
              <a:gd name="connsiteX24" fmla="*/ 2494943 w 2501736"/>
              <a:gd name="connsiteY24" fmla="*/ 103765 h 292533"/>
              <a:gd name="connsiteX0" fmla="*/ 0 w 2497386"/>
              <a:gd name="connsiteY0" fmla="*/ 54210 h 267262"/>
              <a:gd name="connsiteX1" fmla="*/ 142708 w 2497386"/>
              <a:gd name="connsiteY1" fmla="*/ 68479 h 267262"/>
              <a:gd name="connsiteX2" fmla="*/ 185520 w 2497386"/>
              <a:gd name="connsiteY2" fmla="*/ 82748 h 267262"/>
              <a:gd name="connsiteX3" fmla="*/ 456665 w 2497386"/>
              <a:gd name="connsiteY3" fmla="*/ 54210 h 267262"/>
              <a:gd name="connsiteX4" fmla="*/ 642185 w 2497386"/>
              <a:gd name="connsiteY4" fmla="*/ 54210 h 267262"/>
              <a:gd name="connsiteX5" fmla="*/ 670727 w 2497386"/>
              <a:gd name="connsiteY5" fmla="*/ 111286 h 267262"/>
              <a:gd name="connsiteX6" fmla="*/ 770622 w 2497386"/>
              <a:gd name="connsiteY6" fmla="*/ 168362 h 267262"/>
              <a:gd name="connsiteX7" fmla="*/ 927601 w 2497386"/>
              <a:gd name="connsiteY7" fmla="*/ 154093 h 267262"/>
              <a:gd name="connsiteX8" fmla="*/ 1041767 w 2497386"/>
              <a:gd name="connsiteY8" fmla="*/ 111286 h 267262"/>
              <a:gd name="connsiteX9" fmla="*/ 1113121 w 2497386"/>
              <a:gd name="connsiteY9" fmla="*/ 97017 h 267262"/>
              <a:gd name="connsiteX10" fmla="*/ 1170204 w 2497386"/>
              <a:gd name="connsiteY10" fmla="*/ 82748 h 267262"/>
              <a:gd name="connsiteX11" fmla="*/ 1270100 w 2497386"/>
              <a:gd name="connsiteY11" fmla="*/ 97017 h 267262"/>
              <a:gd name="connsiteX12" fmla="*/ 1369995 w 2497386"/>
              <a:gd name="connsiteY12" fmla="*/ 154093 h 267262"/>
              <a:gd name="connsiteX13" fmla="*/ 1484161 w 2497386"/>
              <a:gd name="connsiteY13" fmla="*/ 182631 h 267262"/>
              <a:gd name="connsiteX14" fmla="*/ 1526973 w 2497386"/>
              <a:gd name="connsiteY14" fmla="*/ 154093 h 267262"/>
              <a:gd name="connsiteX15" fmla="*/ 1598327 w 2497386"/>
              <a:gd name="connsiteY15" fmla="*/ 97017 h 267262"/>
              <a:gd name="connsiteX16" fmla="*/ 1655410 w 2497386"/>
              <a:gd name="connsiteY16" fmla="*/ 82748 h 267262"/>
              <a:gd name="connsiteX17" fmla="*/ 1812389 w 2497386"/>
              <a:gd name="connsiteY17" fmla="*/ 97017 h 267262"/>
              <a:gd name="connsiteX18" fmla="*/ 2026451 w 2497386"/>
              <a:gd name="connsiteY18" fmla="*/ 211168 h 267262"/>
              <a:gd name="connsiteX19" fmla="*/ 2269054 w 2497386"/>
              <a:gd name="connsiteY19" fmla="*/ 182631 h 267262"/>
              <a:gd name="connsiteX20" fmla="*/ 2311866 w 2497386"/>
              <a:gd name="connsiteY20" fmla="*/ 168362 h 267262"/>
              <a:gd name="connsiteX21" fmla="*/ 2454574 w 2497386"/>
              <a:gd name="connsiteY21" fmla="*/ 182631 h 267262"/>
              <a:gd name="connsiteX22" fmla="*/ 2470316 w 2497386"/>
              <a:gd name="connsiteY22" fmla="*/ 135836 h 267262"/>
              <a:gd name="connsiteX23" fmla="*/ 2497386 w 2497386"/>
              <a:gd name="connsiteY23" fmla="*/ 259495 h 267262"/>
              <a:gd name="connsiteX0" fmla="*/ 0 w 2497386"/>
              <a:gd name="connsiteY0" fmla="*/ 54210 h 259495"/>
              <a:gd name="connsiteX1" fmla="*/ 142708 w 2497386"/>
              <a:gd name="connsiteY1" fmla="*/ 68479 h 259495"/>
              <a:gd name="connsiteX2" fmla="*/ 185520 w 2497386"/>
              <a:gd name="connsiteY2" fmla="*/ 82748 h 259495"/>
              <a:gd name="connsiteX3" fmla="*/ 456665 w 2497386"/>
              <a:gd name="connsiteY3" fmla="*/ 54210 h 259495"/>
              <a:gd name="connsiteX4" fmla="*/ 642185 w 2497386"/>
              <a:gd name="connsiteY4" fmla="*/ 54210 h 259495"/>
              <a:gd name="connsiteX5" fmla="*/ 670727 w 2497386"/>
              <a:gd name="connsiteY5" fmla="*/ 111286 h 259495"/>
              <a:gd name="connsiteX6" fmla="*/ 770622 w 2497386"/>
              <a:gd name="connsiteY6" fmla="*/ 168362 h 259495"/>
              <a:gd name="connsiteX7" fmla="*/ 927601 w 2497386"/>
              <a:gd name="connsiteY7" fmla="*/ 154093 h 259495"/>
              <a:gd name="connsiteX8" fmla="*/ 1041767 w 2497386"/>
              <a:gd name="connsiteY8" fmla="*/ 111286 h 259495"/>
              <a:gd name="connsiteX9" fmla="*/ 1113121 w 2497386"/>
              <a:gd name="connsiteY9" fmla="*/ 97017 h 259495"/>
              <a:gd name="connsiteX10" fmla="*/ 1170204 w 2497386"/>
              <a:gd name="connsiteY10" fmla="*/ 82748 h 259495"/>
              <a:gd name="connsiteX11" fmla="*/ 1270100 w 2497386"/>
              <a:gd name="connsiteY11" fmla="*/ 97017 h 259495"/>
              <a:gd name="connsiteX12" fmla="*/ 1369995 w 2497386"/>
              <a:gd name="connsiteY12" fmla="*/ 154093 h 259495"/>
              <a:gd name="connsiteX13" fmla="*/ 1484161 w 2497386"/>
              <a:gd name="connsiteY13" fmla="*/ 182631 h 259495"/>
              <a:gd name="connsiteX14" fmla="*/ 1526973 w 2497386"/>
              <a:gd name="connsiteY14" fmla="*/ 154093 h 259495"/>
              <a:gd name="connsiteX15" fmla="*/ 1598327 w 2497386"/>
              <a:gd name="connsiteY15" fmla="*/ 97017 h 259495"/>
              <a:gd name="connsiteX16" fmla="*/ 1655410 w 2497386"/>
              <a:gd name="connsiteY16" fmla="*/ 82748 h 259495"/>
              <a:gd name="connsiteX17" fmla="*/ 1812389 w 2497386"/>
              <a:gd name="connsiteY17" fmla="*/ 97017 h 259495"/>
              <a:gd name="connsiteX18" fmla="*/ 2026451 w 2497386"/>
              <a:gd name="connsiteY18" fmla="*/ 211168 h 259495"/>
              <a:gd name="connsiteX19" fmla="*/ 2269054 w 2497386"/>
              <a:gd name="connsiteY19" fmla="*/ 182631 h 259495"/>
              <a:gd name="connsiteX20" fmla="*/ 2311866 w 2497386"/>
              <a:gd name="connsiteY20" fmla="*/ 168362 h 259495"/>
              <a:gd name="connsiteX21" fmla="*/ 2454574 w 2497386"/>
              <a:gd name="connsiteY21" fmla="*/ 182631 h 259495"/>
              <a:gd name="connsiteX22" fmla="*/ 2497386 w 2497386"/>
              <a:gd name="connsiteY22" fmla="*/ 259495 h 259495"/>
              <a:gd name="connsiteX0" fmla="*/ 0 w 2454574"/>
              <a:gd name="connsiteY0" fmla="*/ 54210 h 211168"/>
              <a:gd name="connsiteX1" fmla="*/ 142708 w 2454574"/>
              <a:gd name="connsiteY1" fmla="*/ 68479 h 211168"/>
              <a:gd name="connsiteX2" fmla="*/ 185520 w 2454574"/>
              <a:gd name="connsiteY2" fmla="*/ 82748 h 211168"/>
              <a:gd name="connsiteX3" fmla="*/ 456665 w 2454574"/>
              <a:gd name="connsiteY3" fmla="*/ 54210 h 211168"/>
              <a:gd name="connsiteX4" fmla="*/ 642185 w 2454574"/>
              <a:gd name="connsiteY4" fmla="*/ 54210 h 211168"/>
              <a:gd name="connsiteX5" fmla="*/ 670727 w 2454574"/>
              <a:gd name="connsiteY5" fmla="*/ 111286 h 211168"/>
              <a:gd name="connsiteX6" fmla="*/ 770622 w 2454574"/>
              <a:gd name="connsiteY6" fmla="*/ 168362 h 211168"/>
              <a:gd name="connsiteX7" fmla="*/ 927601 w 2454574"/>
              <a:gd name="connsiteY7" fmla="*/ 154093 h 211168"/>
              <a:gd name="connsiteX8" fmla="*/ 1041767 w 2454574"/>
              <a:gd name="connsiteY8" fmla="*/ 111286 h 211168"/>
              <a:gd name="connsiteX9" fmla="*/ 1113121 w 2454574"/>
              <a:gd name="connsiteY9" fmla="*/ 97017 h 211168"/>
              <a:gd name="connsiteX10" fmla="*/ 1170204 w 2454574"/>
              <a:gd name="connsiteY10" fmla="*/ 82748 h 211168"/>
              <a:gd name="connsiteX11" fmla="*/ 1270100 w 2454574"/>
              <a:gd name="connsiteY11" fmla="*/ 97017 h 211168"/>
              <a:gd name="connsiteX12" fmla="*/ 1369995 w 2454574"/>
              <a:gd name="connsiteY12" fmla="*/ 154093 h 211168"/>
              <a:gd name="connsiteX13" fmla="*/ 1484161 w 2454574"/>
              <a:gd name="connsiteY13" fmla="*/ 182631 h 211168"/>
              <a:gd name="connsiteX14" fmla="*/ 1526973 w 2454574"/>
              <a:gd name="connsiteY14" fmla="*/ 154093 h 211168"/>
              <a:gd name="connsiteX15" fmla="*/ 1598327 w 2454574"/>
              <a:gd name="connsiteY15" fmla="*/ 97017 h 211168"/>
              <a:gd name="connsiteX16" fmla="*/ 1655410 w 2454574"/>
              <a:gd name="connsiteY16" fmla="*/ 82748 h 211168"/>
              <a:gd name="connsiteX17" fmla="*/ 1812389 w 2454574"/>
              <a:gd name="connsiteY17" fmla="*/ 97017 h 211168"/>
              <a:gd name="connsiteX18" fmla="*/ 2026451 w 2454574"/>
              <a:gd name="connsiteY18" fmla="*/ 211168 h 211168"/>
              <a:gd name="connsiteX19" fmla="*/ 2269054 w 2454574"/>
              <a:gd name="connsiteY19" fmla="*/ 182631 h 211168"/>
              <a:gd name="connsiteX20" fmla="*/ 2311866 w 2454574"/>
              <a:gd name="connsiteY20" fmla="*/ 168362 h 211168"/>
              <a:gd name="connsiteX21" fmla="*/ 2454574 w 2454574"/>
              <a:gd name="connsiteY21" fmla="*/ 182631 h 2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454574" h="211168">
                <a:moveTo>
                  <a:pt x="0" y="54210"/>
                </a:moveTo>
                <a:cubicBezTo>
                  <a:pt x="47569" y="58966"/>
                  <a:pt x="95457" y="61211"/>
                  <a:pt x="142708" y="68479"/>
                </a:cubicBezTo>
                <a:cubicBezTo>
                  <a:pt x="157576" y="70766"/>
                  <a:pt x="170493" y="83431"/>
                  <a:pt x="185520" y="82748"/>
                </a:cubicBezTo>
                <a:cubicBezTo>
                  <a:pt x="276307" y="78622"/>
                  <a:pt x="366283" y="63723"/>
                  <a:pt x="456665" y="54210"/>
                </a:cubicBezTo>
                <a:cubicBezTo>
                  <a:pt x="532666" y="23814"/>
                  <a:pt x="551823" y="0"/>
                  <a:pt x="642185" y="54210"/>
                </a:cubicBezTo>
                <a:cubicBezTo>
                  <a:pt x="660426" y="65153"/>
                  <a:pt x="656883" y="95136"/>
                  <a:pt x="670727" y="111286"/>
                </a:cubicBezTo>
                <a:cubicBezTo>
                  <a:pt x="705286" y="151600"/>
                  <a:pt x="727104" y="153858"/>
                  <a:pt x="770622" y="168362"/>
                </a:cubicBezTo>
                <a:cubicBezTo>
                  <a:pt x="822948" y="163606"/>
                  <a:pt x="875587" y="161523"/>
                  <a:pt x="927601" y="154093"/>
                </a:cubicBezTo>
                <a:cubicBezTo>
                  <a:pt x="945246" y="151573"/>
                  <a:pt x="1040689" y="111609"/>
                  <a:pt x="1041767" y="111286"/>
                </a:cubicBezTo>
                <a:cubicBezTo>
                  <a:pt x="1065000" y="104317"/>
                  <a:pt x="1089443" y="102278"/>
                  <a:pt x="1113121" y="97017"/>
                </a:cubicBezTo>
                <a:cubicBezTo>
                  <a:pt x="1132267" y="92763"/>
                  <a:pt x="1151176" y="87504"/>
                  <a:pt x="1170204" y="82748"/>
                </a:cubicBezTo>
                <a:cubicBezTo>
                  <a:pt x="1203503" y="87504"/>
                  <a:pt x="1237648" y="88168"/>
                  <a:pt x="1270100" y="97017"/>
                </a:cubicBezTo>
                <a:cubicBezTo>
                  <a:pt x="1325143" y="112027"/>
                  <a:pt x="1323494" y="130845"/>
                  <a:pt x="1369995" y="154093"/>
                </a:cubicBezTo>
                <a:cubicBezTo>
                  <a:pt x="1399250" y="168719"/>
                  <a:pt x="1457022" y="177204"/>
                  <a:pt x="1484161" y="182631"/>
                </a:cubicBezTo>
                <a:cubicBezTo>
                  <a:pt x="1498432" y="173118"/>
                  <a:pt x="1513252" y="164383"/>
                  <a:pt x="1526973" y="154093"/>
                </a:cubicBezTo>
                <a:cubicBezTo>
                  <a:pt x="1551340" y="135820"/>
                  <a:pt x="1571701" y="111807"/>
                  <a:pt x="1598327" y="97017"/>
                </a:cubicBezTo>
                <a:cubicBezTo>
                  <a:pt x="1615472" y="87493"/>
                  <a:pt x="1636382" y="87504"/>
                  <a:pt x="1655410" y="82748"/>
                </a:cubicBezTo>
                <a:cubicBezTo>
                  <a:pt x="1707736" y="87504"/>
                  <a:pt x="1761868" y="82584"/>
                  <a:pt x="1812389" y="97017"/>
                </a:cubicBezTo>
                <a:cubicBezTo>
                  <a:pt x="1865685" y="112242"/>
                  <a:pt x="1969061" y="176739"/>
                  <a:pt x="2026451" y="211168"/>
                </a:cubicBezTo>
                <a:cubicBezTo>
                  <a:pt x="2107319" y="201656"/>
                  <a:pt x="2188529" y="194708"/>
                  <a:pt x="2269054" y="182631"/>
                </a:cubicBezTo>
                <a:cubicBezTo>
                  <a:pt x="2283930" y="180400"/>
                  <a:pt x="2296824" y="168362"/>
                  <a:pt x="2311866" y="168362"/>
                </a:cubicBezTo>
                <a:cubicBezTo>
                  <a:pt x="2359673" y="168362"/>
                  <a:pt x="2407005" y="177875"/>
                  <a:pt x="2454574" y="182631"/>
                </a:cubicBezTo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yellow.gif"/>
          <p:cNvPicPr>
            <a:picLocks noChangeAspect="1"/>
          </p:cNvPicPr>
          <p:nvPr/>
        </p:nvPicPr>
        <p:blipFill>
          <a:blip r:embed="rId4">
            <a:alphaModFix amt="25000"/>
          </a:blip>
          <a:srcRect b="46812"/>
          <a:stretch>
            <a:fillRect/>
          </a:stretch>
        </p:blipFill>
        <p:spPr>
          <a:xfrm>
            <a:off x="2988940" y="5526936"/>
            <a:ext cx="5676900" cy="67548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530399" y="3967490"/>
            <a:ext cx="1778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No Closure</a:t>
            </a:r>
            <a:endParaRPr lang="en-US" sz="2800" dirty="0"/>
          </a:p>
        </p:txBody>
      </p:sp>
      <p:sp>
        <p:nvSpPr>
          <p:cNvPr id="32" name="Title 4"/>
          <p:cNvSpPr>
            <a:spLocks noGrp="1"/>
          </p:cNvSpPr>
          <p:nvPr>
            <p:ph type="title"/>
          </p:nvPr>
        </p:nvSpPr>
        <p:spPr>
          <a:xfrm>
            <a:off x="385845" y="1034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8EB4E3"/>
                </a:solidFill>
              </a:rPr>
              <a:t>Closure vs. No Closure:</a:t>
            </a:r>
            <a:br>
              <a:rPr lang="en-US" sz="6000" dirty="0" smtClean="0">
                <a:solidFill>
                  <a:srgbClr val="8EB4E3"/>
                </a:solidFill>
              </a:rPr>
            </a:br>
            <a:r>
              <a:rPr lang="en-US" sz="3111" dirty="0" smtClean="0"/>
              <a:t>Site–Based Cost Model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926304"/>
            <a:ext cx="8229600" cy="1740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dirty="0" smtClean="0">
                <a:solidFill>
                  <a:schemeClr val="accent2"/>
                </a:solidFill>
              </a:rPr>
              <a:t>Actual </a:t>
            </a:r>
            <a:r>
              <a:rPr lang="en-US" sz="2400" dirty="0" smtClean="0"/>
              <a:t>/ </a:t>
            </a:r>
            <a:r>
              <a:rPr lang="en-US" sz="2400" dirty="0" smtClean="0">
                <a:solidFill>
                  <a:srgbClr val="FFFF00"/>
                </a:solidFill>
              </a:rPr>
              <a:t>Simulated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8" name="Picture 7" descr="yellow.gif"/>
          <p:cNvPicPr>
            <a:picLocks noChangeAspect="1"/>
          </p:cNvPicPr>
          <p:nvPr/>
        </p:nvPicPr>
        <p:blipFill>
          <a:blip r:embed="rId3">
            <a:alphaModFix amt="50000"/>
          </a:blip>
          <a:srcRect b="27554"/>
          <a:stretch>
            <a:fillRect/>
          </a:stretch>
        </p:blipFill>
        <p:spPr>
          <a:xfrm>
            <a:off x="3009900" y="3289300"/>
            <a:ext cx="5676900" cy="36511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043520" y="1399568"/>
            <a:ext cx="2696880" cy="2335088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Closure Period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12553" y="4406900"/>
            <a:ext cx="6300297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 smtClean="0"/>
              <a:t>&gt;</a:t>
            </a:r>
            <a:endParaRPr lang="en-US" sz="8000" baseline="-25000" dirty="0" smtClean="0">
              <a:solidFill>
                <a:srgbClr val="FFFF00"/>
              </a:solidFill>
            </a:endParaRPr>
          </a:p>
          <a:p>
            <a:pPr algn="ctr"/>
            <a:r>
              <a:rPr lang="en-US" sz="6600" dirty="0" smtClean="0"/>
              <a:t>Closure Profitable</a:t>
            </a:r>
          </a:p>
        </p:txBody>
      </p:sp>
      <p:pic>
        <p:nvPicPr>
          <p:cNvPr id="17" name="Picture 16" descr="yellow.gif"/>
          <p:cNvPicPr>
            <a:picLocks noChangeAspect="1"/>
          </p:cNvPicPr>
          <p:nvPr/>
        </p:nvPicPr>
        <p:blipFill>
          <a:blip r:embed="rId3">
            <a:alphaModFix/>
          </a:blip>
          <a:srcRect b="27554"/>
          <a:stretch>
            <a:fillRect/>
          </a:stretch>
        </p:blipFill>
        <p:spPr>
          <a:xfrm>
            <a:off x="5203633" y="5303524"/>
            <a:ext cx="3411812" cy="203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26083" y="3697219"/>
            <a:ext cx="61984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Century Gothic"/>
                <a:cs typeface="Century Gothic"/>
              </a:rPr>
              <a:t>if</a:t>
            </a:r>
            <a:endParaRPr lang="en-US" sz="6600" dirty="0">
              <a:latin typeface="Century Gothic"/>
              <a:cs typeface="Century Gothic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85844" y="3849619"/>
            <a:ext cx="3462613" cy="1674881"/>
            <a:chOff x="-132022" y="4038600"/>
            <a:chExt cx="3980480" cy="1346200"/>
          </a:xfrm>
        </p:grpSpPr>
        <p:pic>
          <p:nvPicPr>
            <p:cNvPr id="16" name="Picture 15" descr="red.gif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b="4670"/>
            <a:stretch>
              <a:fillRect/>
            </a:stretch>
          </p:blipFill>
          <p:spPr>
            <a:xfrm>
              <a:off x="1448805" y="4038600"/>
              <a:ext cx="2399653" cy="1346200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>
              <a:off x="-132022" y="5370512"/>
              <a:ext cx="2399653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Freeform 21"/>
          <p:cNvSpPr/>
          <p:nvPr/>
        </p:nvSpPr>
        <p:spPr>
          <a:xfrm>
            <a:off x="457200" y="3286733"/>
            <a:ext cx="2590800" cy="383567"/>
          </a:xfrm>
          <a:custGeom>
            <a:avLst/>
            <a:gdLst>
              <a:gd name="connsiteX0" fmla="*/ 0 w 2511954"/>
              <a:gd name="connsiteY0" fmla="*/ 54210 h 753387"/>
              <a:gd name="connsiteX1" fmla="*/ 142708 w 2511954"/>
              <a:gd name="connsiteY1" fmla="*/ 68479 h 753387"/>
              <a:gd name="connsiteX2" fmla="*/ 185520 w 2511954"/>
              <a:gd name="connsiteY2" fmla="*/ 82748 h 753387"/>
              <a:gd name="connsiteX3" fmla="*/ 456665 w 2511954"/>
              <a:gd name="connsiteY3" fmla="*/ 54210 h 753387"/>
              <a:gd name="connsiteX4" fmla="*/ 642185 w 2511954"/>
              <a:gd name="connsiteY4" fmla="*/ 54210 h 753387"/>
              <a:gd name="connsiteX5" fmla="*/ 670727 w 2511954"/>
              <a:gd name="connsiteY5" fmla="*/ 111286 h 753387"/>
              <a:gd name="connsiteX6" fmla="*/ 770622 w 2511954"/>
              <a:gd name="connsiteY6" fmla="*/ 168362 h 753387"/>
              <a:gd name="connsiteX7" fmla="*/ 927601 w 2511954"/>
              <a:gd name="connsiteY7" fmla="*/ 154093 h 753387"/>
              <a:gd name="connsiteX8" fmla="*/ 1041767 w 2511954"/>
              <a:gd name="connsiteY8" fmla="*/ 111286 h 753387"/>
              <a:gd name="connsiteX9" fmla="*/ 1113121 w 2511954"/>
              <a:gd name="connsiteY9" fmla="*/ 97017 h 753387"/>
              <a:gd name="connsiteX10" fmla="*/ 1170204 w 2511954"/>
              <a:gd name="connsiteY10" fmla="*/ 82748 h 753387"/>
              <a:gd name="connsiteX11" fmla="*/ 1270100 w 2511954"/>
              <a:gd name="connsiteY11" fmla="*/ 97017 h 753387"/>
              <a:gd name="connsiteX12" fmla="*/ 1369995 w 2511954"/>
              <a:gd name="connsiteY12" fmla="*/ 154093 h 753387"/>
              <a:gd name="connsiteX13" fmla="*/ 1484161 w 2511954"/>
              <a:gd name="connsiteY13" fmla="*/ 182631 h 753387"/>
              <a:gd name="connsiteX14" fmla="*/ 1526973 w 2511954"/>
              <a:gd name="connsiteY14" fmla="*/ 154093 h 753387"/>
              <a:gd name="connsiteX15" fmla="*/ 1598327 w 2511954"/>
              <a:gd name="connsiteY15" fmla="*/ 97017 h 753387"/>
              <a:gd name="connsiteX16" fmla="*/ 1655410 w 2511954"/>
              <a:gd name="connsiteY16" fmla="*/ 82748 h 753387"/>
              <a:gd name="connsiteX17" fmla="*/ 1812389 w 2511954"/>
              <a:gd name="connsiteY17" fmla="*/ 97017 h 753387"/>
              <a:gd name="connsiteX18" fmla="*/ 2026451 w 2511954"/>
              <a:gd name="connsiteY18" fmla="*/ 211168 h 753387"/>
              <a:gd name="connsiteX19" fmla="*/ 2269054 w 2511954"/>
              <a:gd name="connsiteY19" fmla="*/ 182631 h 753387"/>
              <a:gd name="connsiteX20" fmla="*/ 2311866 w 2511954"/>
              <a:gd name="connsiteY20" fmla="*/ 168362 h 753387"/>
              <a:gd name="connsiteX21" fmla="*/ 2454574 w 2511954"/>
              <a:gd name="connsiteY21" fmla="*/ 182631 h 753387"/>
              <a:gd name="connsiteX22" fmla="*/ 2468845 w 2511954"/>
              <a:gd name="connsiteY22" fmla="*/ 311051 h 753387"/>
              <a:gd name="connsiteX23" fmla="*/ 2497386 w 2511954"/>
              <a:gd name="connsiteY23" fmla="*/ 510816 h 753387"/>
              <a:gd name="connsiteX24" fmla="*/ 2511657 w 2511954"/>
              <a:gd name="connsiteY24" fmla="*/ 753387 h 75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1954" h="753387">
                <a:moveTo>
                  <a:pt x="0" y="54210"/>
                </a:moveTo>
                <a:cubicBezTo>
                  <a:pt x="47569" y="58966"/>
                  <a:pt x="95457" y="61211"/>
                  <a:pt x="142708" y="68479"/>
                </a:cubicBezTo>
                <a:cubicBezTo>
                  <a:pt x="157576" y="70766"/>
                  <a:pt x="170493" y="83431"/>
                  <a:pt x="185520" y="82748"/>
                </a:cubicBezTo>
                <a:cubicBezTo>
                  <a:pt x="276307" y="78622"/>
                  <a:pt x="366283" y="63723"/>
                  <a:pt x="456665" y="54210"/>
                </a:cubicBezTo>
                <a:cubicBezTo>
                  <a:pt x="532666" y="23814"/>
                  <a:pt x="551823" y="0"/>
                  <a:pt x="642185" y="54210"/>
                </a:cubicBezTo>
                <a:cubicBezTo>
                  <a:pt x="660426" y="65153"/>
                  <a:pt x="656883" y="95136"/>
                  <a:pt x="670727" y="111286"/>
                </a:cubicBezTo>
                <a:cubicBezTo>
                  <a:pt x="705286" y="151600"/>
                  <a:pt x="727104" y="153858"/>
                  <a:pt x="770622" y="168362"/>
                </a:cubicBezTo>
                <a:cubicBezTo>
                  <a:pt x="822948" y="163606"/>
                  <a:pt x="875587" y="161523"/>
                  <a:pt x="927601" y="154093"/>
                </a:cubicBezTo>
                <a:cubicBezTo>
                  <a:pt x="945246" y="151573"/>
                  <a:pt x="1040689" y="111609"/>
                  <a:pt x="1041767" y="111286"/>
                </a:cubicBezTo>
                <a:cubicBezTo>
                  <a:pt x="1065000" y="104317"/>
                  <a:pt x="1089443" y="102278"/>
                  <a:pt x="1113121" y="97017"/>
                </a:cubicBezTo>
                <a:cubicBezTo>
                  <a:pt x="1132267" y="92763"/>
                  <a:pt x="1151176" y="87504"/>
                  <a:pt x="1170204" y="82748"/>
                </a:cubicBezTo>
                <a:cubicBezTo>
                  <a:pt x="1203503" y="87504"/>
                  <a:pt x="1237648" y="88168"/>
                  <a:pt x="1270100" y="97017"/>
                </a:cubicBezTo>
                <a:cubicBezTo>
                  <a:pt x="1325143" y="112027"/>
                  <a:pt x="1323494" y="130845"/>
                  <a:pt x="1369995" y="154093"/>
                </a:cubicBezTo>
                <a:cubicBezTo>
                  <a:pt x="1399250" y="168719"/>
                  <a:pt x="1457022" y="177204"/>
                  <a:pt x="1484161" y="182631"/>
                </a:cubicBezTo>
                <a:cubicBezTo>
                  <a:pt x="1498432" y="173118"/>
                  <a:pt x="1513252" y="164383"/>
                  <a:pt x="1526973" y="154093"/>
                </a:cubicBezTo>
                <a:cubicBezTo>
                  <a:pt x="1551340" y="135820"/>
                  <a:pt x="1571701" y="111807"/>
                  <a:pt x="1598327" y="97017"/>
                </a:cubicBezTo>
                <a:cubicBezTo>
                  <a:pt x="1615472" y="87493"/>
                  <a:pt x="1636382" y="87504"/>
                  <a:pt x="1655410" y="82748"/>
                </a:cubicBezTo>
                <a:cubicBezTo>
                  <a:pt x="1707736" y="87504"/>
                  <a:pt x="1761868" y="82584"/>
                  <a:pt x="1812389" y="97017"/>
                </a:cubicBezTo>
                <a:cubicBezTo>
                  <a:pt x="1865685" y="112242"/>
                  <a:pt x="1969061" y="176739"/>
                  <a:pt x="2026451" y="211168"/>
                </a:cubicBezTo>
                <a:cubicBezTo>
                  <a:pt x="2107319" y="201656"/>
                  <a:pt x="2188529" y="194708"/>
                  <a:pt x="2269054" y="182631"/>
                </a:cubicBezTo>
                <a:cubicBezTo>
                  <a:pt x="2283930" y="180400"/>
                  <a:pt x="2296824" y="168362"/>
                  <a:pt x="2311866" y="168362"/>
                </a:cubicBezTo>
                <a:cubicBezTo>
                  <a:pt x="2359673" y="168362"/>
                  <a:pt x="2407005" y="177875"/>
                  <a:pt x="2454574" y="182631"/>
                </a:cubicBezTo>
                <a:cubicBezTo>
                  <a:pt x="2459331" y="225438"/>
                  <a:pt x="2463274" y="268343"/>
                  <a:pt x="2468845" y="311051"/>
                </a:cubicBezTo>
                <a:cubicBezTo>
                  <a:pt x="2477546" y="377750"/>
                  <a:pt x="2490692" y="443885"/>
                  <a:pt x="2497386" y="510816"/>
                </a:cubicBezTo>
                <a:cubicBezTo>
                  <a:pt x="2511954" y="656475"/>
                  <a:pt x="2511657" y="668320"/>
                  <a:pt x="2511657" y="753387"/>
                </a:cubicBezTo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5643240" y="1939004"/>
            <a:ext cx="3086100" cy="1731296"/>
            <a:chOff x="5643240" y="1939004"/>
            <a:chExt cx="3086100" cy="1731296"/>
          </a:xfrm>
        </p:grpSpPr>
        <p:sp>
          <p:nvSpPr>
            <p:cNvPr id="11" name="Freeform 10"/>
            <p:cNvSpPr/>
            <p:nvPr/>
          </p:nvSpPr>
          <p:spPr>
            <a:xfrm>
              <a:off x="5740400" y="1981200"/>
              <a:ext cx="2946400" cy="1685913"/>
            </a:xfrm>
            <a:custGeom>
              <a:avLst/>
              <a:gdLst>
                <a:gd name="connsiteX0" fmla="*/ 0 w 3053946"/>
                <a:gd name="connsiteY0" fmla="*/ 1640926 h 1640926"/>
                <a:gd name="connsiteX1" fmla="*/ 14271 w 3053946"/>
                <a:gd name="connsiteY1" fmla="*/ 1098707 h 1640926"/>
                <a:gd name="connsiteX2" fmla="*/ 99895 w 3053946"/>
                <a:gd name="connsiteY2" fmla="*/ 613563 h 1640926"/>
                <a:gd name="connsiteX3" fmla="*/ 114166 w 3053946"/>
                <a:gd name="connsiteY3" fmla="*/ 128420 h 1640926"/>
                <a:gd name="connsiteX4" fmla="*/ 171249 w 3053946"/>
                <a:gd name="connsiteY4" fmla="*/ 0 h 1640926"/>
                <a:gd name="connsiteX5" fmla="*/ 271145 w 3053946"/>
                <a:gd name="connsiteY5" fmla="*/ 14269 h 1640926"/>
                <a:gd name="connsiteX6" fmla="*/ 313957 w 3053946"/>
                <a:gd name="connsiteY6" fmla="*/ 99882 h 1640926"/>
                <a:gd name="connsiteX7" fmla="*/ 399582 w 3053946"/>
                <a:gd name="connsiteY7" fmla="*/ 171227 h 1640926"/>
                <a:gd name="connsiteX8" fmla="*/ 413852 w 3053946"/>
                <a:gd name="connsiteY8" fmla="*/ 285378 h 1640926"/>
                <a:gd name="connsiteX9" fmla="*/ 470935 w 3053946"/>
                <a:gd name="connsiteY9" fmla="*/ 413798 h 1640926"/>
                <a:gd name="connsiteX10" fmla="*/ 499477 w 3053946"/>
                <a:gd name="connsiteY10" fmla="*/ 527950 h 1640926"/>
                <a:gd name="connsiteX11" fmla="*/ 599372 w 3053946"/>
                <a:gd name="connsiteY11" fmla="*/ 684908 h 1640926"/>
                <a:gd name="connsiteX12" fmla="*/ 642185 w 3053946"/>
                <a:gd name="connsiteY12" fmla="*/ 670639 h 1640926"/>
                <a:gd name="connsiteX13" fmla="*/ 684997 w 3053946"/>
                <a:gd name="connsiteY13" fmla="*/ 627832 h 1640926"/>
                <a:gd name="connsiteX14" fmla="*/ 770622 w 3053946"/>
                <a:gd name="connsiteY14" fmla="*/ 513681 h 1640926"/>
                <a:gd name="connsiteX15" fmla="*/ 813434 w 3053946"/>
                <a:gd name="connsiteY15" fmla="*/ 556488 h 1640926"/>
                <a:gd name="connsiteX16" fmla="*/ 884788 w 3053946"/>
                <a:gd name="connsiteY16" fmla="*/ 599294 h 1640926"/>
                <a:gd name="connsiteX17" fmla="*/ 984683 w 3053946"/>
                <a:gd name="connsiteY17" fmla="*/ 684908 h 1640926"/>
                <a:gd name="connsiteX18" fmla="*/ 1013225 w 3053946"/>
                <a:gd name="connsiteY18" fmla="*/ 741984 h 1640926"/>
                <a:gd name="connsiteX19" fmla="*/ 1084579 w 3053946"/>
                <a:gd name="connsiteY19" fmla="*/ 841866 h 1640926"/>
                <a:gd name="connsiteX20" fmla="*/ 1098850 w 3053946"/>
                <a:gd name="connsiteY20" fmla="*/ 913211 h 1640926"/>
                <a:gd name="connsiteX21" fmla="*/ 1198745 w 3053946"/>
                <a:gd name="connsiteY21" fmla="*/ 984555 h 1640926"/>
                <a:gd name="connsiteX22" fmla="*/ 1312911 w 3053946"/>
                <a:gd name="connsiteY22" fmla="*/ 941749 h 1640926"/>
                <a:gd name="connsiteX23" fmla="*/ 1327182 w 3053946"/>
                <a:gd name="connsiteY23" fmla="*/ 898942 h 1640926"/>
                <a:gd name="connsiteX24" fmla="*/ 1369994 w 3053946"/>
                <a:gd name="connsiteY24" fmla="*/ 884673 h 1640926"/>
                <a:gd name="connsiteX25" fmla="*/ 1498431 w 3053946"/>
                <a:gd name="connsiteY25" fmla="*/ 784790 h 1640926"/>
                <a:gd name="connsiteX26" fmla="*/ 1555514 w 3053946"/>
                <a:gd name="connsiteY26" fmla="*/ 770521 h 1640926"/>
                <a:gd name="connsiteX27" fmla="*/ 1669681 w 3053946"/>
                <a:gd name="connsiteY27" fmla="*/ 799059 h 1640926"/>
                <a:gd name="connsiteX28" fmla="*/ 1769576 w 3053946"/>
                <a:gd name="connsiteY28" fmla="*/ 898942 h 1640926"/>
                <a:gd name="connsiteX29" fmla="*/ 2069262 w 3053946"/>
                <a:gd name="connsiteY29" fmla="*/ 913211 h 1640926"/>
                <a:gd name="connsiteX30" fmla="*/ 2126345 w 3053946"/>
                <a:gd name="connsiteY30" fmla="*/ 941749 h 1640926"/>
                <a:gd name="connsiteX31" fmla="*/ 2211970 w 3053946"/>
                <a:gd name="connsiteY31" fmla="*/ 1041631 h 1640926"/>
                <a:gd name="connsiteX32" fmla="*/ 2340407 w 3053946"/>
                <a:gd name="connsiteY32" fmla="*/ 1070169 h 1640926"/>
                <a:gd name="connsiteX33" fmla="*/ 2383219 w 3053946"/>
                <a:gd name="connsiteY33" fmla="*/ 1084438 h 1640926"/>
                <a:gd name="connsiteX34" fmla="*/ 2397490 w 3053946"/>
                <a:gd name="connsiteY34" fmla="*/ 1141513 h 1640926"/>
                <a:gd name="connsiteX35" fmla="*/ 2440303 w 3053946"/>
                <a:gd name="connsiteY35" fmla="*/ 1241396 h 1640926"/>
                <a:gd name="connsiteX36" fmla="*/ 2497386 w 3053946"/>
                <a:gd name="connsiteY36" fmla="*/ 1255665 h 1640926"/>
                <a:gd name="connsiteX37" fmla="*/ 2540198 w 3053946"/>
                <a:gd name="connsiteY37" fmla="*/ 1269934 h 1640926"/>
                <a:gd name="connsiteX38" fmla="*/ 3053946 w 3053946"/>
                <a:gd name="connsiteY38" fmla="*/ 1284203 h 16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53946" h="1640926">
                  <a:moveTo>
                    <a:pt x="0" y="1640926"/>
                  </a:moveTo>
                  <a:cubicBezTo>
                    <a:pt x="4757" y="1460186"/>
                    <a:pt x="187" y="1278960"/>
                    <a:pt x="14271" y="1098707"/>
                  </a:cubicBezTo>
                  <a:cubicBezTo>
                    <a:pt x="32182" y="869478"/>
                    <a:pt x="55154" y="792506"/>
                    <a:pt x="99895" y="613563"/>
                  </a:cubicBezTo>
                  <a:cubicBezTo>
                    <a:pt x="104652" y="451849"/>
                    <a:pt x="106282" y="290012"/>
                    <a:pt x="114166" y="128420"/>
                  </a:cubicBezTo>
                  <a:cubicBezTo>
                    <a:pt x="119498" y="19136"/>
                    <a:pt x="106248" y="43329"/>
                    <a:pt x="171249" y="0"/>
                  </a:cubicBezTo>
                  <a:cubicBezTo>
                    <a:pt x="204548" y="4756"/>
                    <a:pt x="240407" y="609"/>
                    <a:pt x="271145" y="14269"/>
                  </a:cubicBezTo>
                  <a:cubicBezTo>
                    <a:pt x="303055" y="28449"/>
                    <a:pt x="298626" y="76888"/>
                    <a:pt x="313957" y="99882"/>
                  </a:cubicBezTo>
                  <a:cubicBezTo>
                    <a:pt x="335934" y="132843"/>
                    <a:pt x="367991" y="150170"/>
                    <a:pt x="399582" y="171227"/>
                  </a:cubicBezTo>
                  <a:cubicBezTo>
                    <a:pt x="404339" y="209277"/>
                    <a:pt x="406992" y="247650"/>
                    <a:pt x="413852" y="285378"/>
                  </a:cubicBezTo>
                  <a:cubicBezTo>
                    <a:pt x="422575" y="333351"/>
                    <a:pt x="454571" y="367983"/>
                    <a:pt x="470935" y="413798"/>
                  </a:cubicBezTo>
                  <a:cubicBezTo>
                    <a:pt x="484128" y="450735"/>
                    <a:pt x="489963" y="489899"/>
                    <a:pt x="499477" y="527950"/>
                  </a:cubicBezTo>
                  <a:cubicBezTo>
                    <a:pt x="514873" y="712670"/>
                    <a:pt x="457900" y="716342"/>
                    <a:pt x="599372" y="684908"/>
                  </a:cubicBezTo>
                  <a:cubicBezTo>
                    <a:pt x="614057" y="681645"/>
                    <a:pt x="627914" y="675395"/>
                    <a:pt x="642185" y="670639"/>
                  </a:cubicBezTo>
                  <a:cubicBezTo>
                    <a:pt x="656456" y="656370"/>
                    <a:pt x="672217" y="643450"/>
                    <a:pt x="684997" y="627832"/>
                  </a:cubicBezTo>
                  <a:cubicBezTo>
                    <a:pt x="715119" y="591020"/>
                    <a:pt x="770622" y="513681"/>
                    <a:pt x="770622" y="513681"/>
                  </a:cubicBezTo>
                  <a:cubicBezTo>
                    <a:pt x="784893" y="527950"/>
                    <a:pt x="797289" y="544381"/>
                    <a:pt x="813434" y="556488"/>
                  </a:cubicBezTo>
                  <a:cubicBezTo>
                    <a:pt x="835624" y="573128"/>
                    <a:pt x="861267" y="584595"/>
                    <a:pt x="884788" y="599294"/>
                  </a:cubicBezTo>
                  <a:cubicBezTo>
                    <a:pt x="925393" y="624669"/>
                    <a:pt x="954060" y="644083"/>
                    <a:pt x="984683" y="684908"/>
                  </a:cubicBezTo>
                  <a:cubicBezTo>
                    <a:pt x="997447" y="701924"/>
                    <a:pt x="1002670" y="723516"/>
                    <a:pt x="1013225" y="741984"/>
                  </a:cubicBezTo>
                  <a:cubicBezTo>
                    <a:pt x="1029920" y="771196"/>
                    <a:pt x="1066200" y="817364"/>
                    <a:pt x="1084579" y="841866"/>
                  </a:cubicBezTo>
                  <a:cubicBezTo>
                    <a:pt x="1089336" y="865648"/>
                    <a:pt x="1088003" y="891519"/>
                    <a:pt x="1098850" y="913211"/>
                  </a:cubicBezTo>
                  <a:cubicBezTo>
                    <a:pt x="1118135" y="951775"/>
                    <a:pt x="1164271" y="967320"/>
                    <a:pt x="1198745" y="984555"/>
                  </a:cubicBezTo>
                  <a:cubicBezTo>
                    <a:pt x="1236800" y="970286"/>
                    <a:pt x="1279093" y="964291"/>
                    <a:pt x="1312911" y="941749"/>
                  </a:cubicBezTo>
                  <a:cubicBezTo>
                    <a:pt x="1325426" y="933407"/>
                    <a:pt x="1316546" y="909577"/>
                    <a:pt x="1327182" y="898942"/>
                  </a:cubicBezTo>
                  <a:cubicBezTo>
                    <a:pt x="1337819" y="888306"/>
                    <a:pt x="1355723" y="889429"/>
                    <a:pt x="1369994" y="884673"/>
                  </a:cubicBezTo>
                  <a:cubicBezTo>
                    <a:pt x="1374852" y="880625"/>
                    <a:pt x="1468075" y="797798"/>
                    <a:pt x="1498431" y="784790"/>
                  </a:cubicBezTo>
                  <a:cubicBezTo>
                    <a:pt x="1516459" y="777065"/>
                    <a:pt x="1536486" y="775277"/>
                    <a:pt x="1555514" y="770521"/>
                  </a:cubicBezTo>
                  <a:cubicBezTo>
                    <a:pt x="1593570" y="780034"/>
                    <a:pt x="1637041" y="777302"/>
                    <a:pt x="1669681" y="799059"/>
                  </a:cubicBezTo>
                  <a:cubicBezTo>
                    <a:pt x="1754941" y="855892"/>
                    <a:pt x="1685526" y="891939"/>
                    <a:pt x="1769576" y="898942"/>
                  </a:cubicBezTo>
                  <a:cubicBezTo>
                    <a:pt x="1869239" y="907246"/>
                    <a:pt x="1969367" y="908455"/>
                    <a:pt x="2069262" y="913211"/>
                  </a:cubicBezTo>
                  <a:cubicBezTo>
                    <a:pt x="2088290" y="922724"/>
                    <a:pt x="2110192" y="927906"/>
                    <a:pt x="2126345" y="941749"/>
                  </a:cubicBezTo>
                  <a:cubicBezTo>
                    <a:pt x="2195588" y="1001092"/>
                    <a:pt x="2140188" y="993782"/>
                    <a:pt x="2211970" y="1041631"/>
                  </a:cubicBezTo>
                  <a:cubicBezTo>
                    <a:pt x="2235391" y="1057243"/>
                    <a:pt x="2330048" y="1068443"/>
                    <a:pt x="2340407" y="1070169"/>
                  </a:cubicBezTo>
                  <a:cubicBezTo>
                    <a:pt x="2354678" y="1074925"/>
                    <a:pt x="2373821" y="1072692"/>
                    <a:pt x="2383219" y="1084438"/>
                  </a:cubicBezTo>
                  <a:cubicBezTo>
                    <a:pt x="2395471" y="1099751"/>
                    <a:pt x="2390787" y="1123083"/>
                    <a:pt x="2397490" y="1141513"/>
                  </a:cubicBezTo>
                  <a:cubicBezTo>
                    <a:pt x="2409871" y="1175555"/>
                    <a:pt x="2416448" y="1214136"/>
                    <a:pt x="2440303" y="1241396"/>
                  </a:cubicBezTo>
                  <a:cubicBezTo>
                    <a:pt x="2453219" y="1256156"/>
                    <a:pt x="2478527" y="1250277"/>
                    <a:pt x="2497386" y="1255665"/>
                  </a:cubicBezTo>
                  <a:cubicBezTo>
                    <a:pt x="2511850" y="1259797"/>
                    <a:pt x="2525191" y="1268899"/>
                    <a:pt x="2540198" y="1269934"/>
                  </a:cubicBezTo>
                  <a:cubicBezTo>
                    <a:pt x="2773633" y="1286031"/>
                    <a:pt x="2858621" y="1284203"/>
                    <a:pt x="3053946" y="1284203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 descr="red.gif"/>
            <p:cNvPicPr>
              <a:picLocks noChangeAspect="1"/>
            </p:cNvPicPr>
            <p:nvPr/>
          </p:nvPicPr>
          <p:blipFill>
            <a:blip r:embed="rId4">
              <a:alphaModFix amt="50000"/>
            </a:blip>
            <a:srcRect b="4670"/>
            <a:stretch>
              <a:fillRect/>
            </a:stretch>
          </p:blipFill>
          <p:spPr>
            <a:xfrm>
              <a:off x="5643240" y="1939004"/>
              <a:ext cx="3086100" cy="1731296"/>
            </a:xfrm>
            <a:prstGeom prst="rect">
              <a:avLst/>
            </a:prstGeom>
          </p:spPr>
        </p:pic>
      </p:grpSp>
      <p:cxnSp>
        <p:nvCxnSpPr>
          <p:cNvPr id="25" name="Straight Connector 24"/>
          <p:cNvCxnSpPr/>
          <p:nvPr/>
        </p:nvCxnSpPr>
        <p:spPr>
          <a:xfrm>
            <a:off x="3048000" y="3657599"/>
            <a:ext cx="2692400" cy="95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itle 4"/>
          <p:cNvSpPr>
            <a:spLocks noGrp="1"/>
          </p:cNvSpPr>
          <p:nvPr>
            <p:ph type="title"/>
          </p:nvPr>
        </p:nvSpPr>
        <p:spPr>
          <a:xfrm>
            <a:off x="385845" y="1034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8EB4E3"/>
                </a:solidFill>
              </a:rPr>
              <a:t>Closure vs. No Closure:</a:t>
            </a:r>
            <a:br>
              <a:rPr lang="en-US" sz="6000" dirty="0" smtClean="0">
                <a:solidFill>
                  <a:srgbClr val="8EB4E3"/>
                </a:solidFill>
              </a:rPr>
            </a:br>
            <a:r>
              <a:rPr lang="en-US" sz="3111" dirty="0" smtClean="0"/>
              <a:t>Site–Based Cost Model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926304"/>
            <a:ext cx="8229600" cy="1740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dirty="0" smtClean="0">
                <a:solidFill>
                  <a:schemeClr val="accent2"/>
                </a:solidFill>
              </a:rPr>
              <a:t>Actual </a:t>
            </a:r>
            <a:r>
              <a:rPr lang="en-US" sz="2400" dirty="0" smtClean="0"/>
              <a:t>/ </a:t>
            </a:r>
            <a:r>
              <a:rPr lang="en-US" sz="2400" dirty="0" smtClean="0">
                <a:solidFill>
                  <a:srgbClr val="FFFF00"/>
                </a:solidFill>
              </a:rPr>
              <a:t>Simulated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8" name="Picture 7" descr="yellow.gif"/>
          <p:cNvPicPr>
            <a:picLocks noChangeAspect="1"/>
          </p:cNvPicPr>
          <p:nvPr/>
        </p:nvPicPr>
        <p:blipFill>
          <a:blip r:embed="rId3">
            <a:alphaModFix amt="50000"/>
          </a:blip>
          <a:srcRect b="27554"/>
          <a:stretch>
            <a:fillRect/>
          </a:stretch>
        </p:blipFill>
        <p:spPr>
          <a:xfrm>
            <a:off x="3009900" y="2476500"/>
            <a:ext cx="5676900" cy="117791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043520" y="1399568"/>
            <a:ext cx="2696880" cy="2335088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Closure Period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8785" y="4406900"/>
            <a:ext cx="7767834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 smtClean="0"/>
              <a:t>&lt;</a:t>
            </a:r>
            <a:endParaRPr lang="en-US" sz="8000" baseline="-25000" dirty="0" smtClean="0">
              <a:solidFill>
                <a:srgbClr val="FFFF00"/>
              </a:solidFill>
            </a:endParaRPr>
          </a:p>
          <a:p>
            <a:pPr algn="ctr"/>
            <a:r>
              <a:rPr lang="en-US" sz="6600" dirty="0" smtClean="0"/>
              <a:t>Closure Not Profitable</a:t>
            </a:r>
          </a:p>
        </p:txBody>
      </p:sp>
      <p:pic>
        <p:nvPicPr>
          <p:cNvPr id="17" name="Picture 16" descr="yellow.gif"/>
          <p:cNvPicPr>
            <a:picLocks noChangeAspect="1"/>
          </p:cNvPicPr>
          <p:nvPr/>
        </p:nvPicPr>
        <p:blipFill>
          <a:blip r:embed="rId3">
            <a:alphaModFix/>
          </a:blip>
          <a:srcRect b="27554"/>
          <a:stretch>
            <a:fillRect/>
          </a:stretch>
        </p:blipFill>
        <p:spPr>
          <a:xfrm>
            <a:off x="5203633" y="4406900"/>
            <a:ext cx="3411812" cy="10998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26083" y="3697219"/>
            <a:ext cx="61984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Century Gothic"/>
                <a:cs typeface="Century Gothic"/>
              </a:rPr>
              <a:t>if</a:t>
            </a:r>
            <a:endParaRPr lang="en-US" sz="6600" dirty="0">
              <a:latin typeface="Century Gothic"/>
              <a:cs typeface="Century Gothic"/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385844" y="4805215"/>
            <a:ext cx="3462613" cy="719285"/>
            <a:chOff x="-132022" y="4038600"/>
            <a:chExt cx="3980480" cy="1346200"/>
          </a:xfrm>
        </p:grpSpPr>
        <p:pic>
          <p:nvPicPr>
            <p:cNvPr id="16" name="Picture 15" descr="red.gif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b="4670"/>
            <a:stretch>
              <a:fillRect/>
            </a:stretch>
          </p:blipFill>
          <p:spPr>
            <a:xfrm>
              <a:off x="1448805" y="4038600"/>
              <a:ext cx="2399653" cy="1346200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>
              <a:off x="-132022" y="5370512"/>
              <a:ext cx="2399653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Freeform 21"/>
          <p:cNvSpPr/>
          <p:nvPr/>
        </p:nvSpPr>
        <p:spPr>
          <a:xfrm>
            <a:off x="457200" y="2476500"/>
            <a:ext cx="2590800" cy="1193801"/>
          </a:xfrm>
          <a:custGeom>
            <a:avLst/>
            <a:gdLst>
              <a:gd name="connsiteX0" fmla="*/ 0 w 2511954"/>
              <a:gd name="connsiteY0" fmla="*/ 54210 h 753387"/>
              <a:gd name="connsiteX1" fmla="*/ 142708 w 2511954"/>
              <a:gd name="connsiteY1" fmla="*/ 68479 h 753387"/>
              <a:gd name="connsiteX2" fmla="*/ 185520 w 2511954"/>
              <a:gd name="connsiteY2" fmla="*/ 82748 h 753387"/>
              <a:gd name="connsiteX3" fmla="*/ 456665 w 2511954"/>
              <a:gd name="connsiteY3" fmla="*/ 54210 h 753387"/>
              <a:gd name="connsiteX4" fmla="*/ 642185 w 2511954"/>
              <a:gd name="connsiteY4" fmla="*/ 54210 h 753387"/>
              <a:gd name="connsiteX5" fmla="*/ 670727 w 2511954"/>
              <a:gd name="connsiteY5" fmla="*/ 111286 h 753387"/>
              <a:gd name="connsiteX6" fmla="*/ 770622 w 2511954"/>
              <a:gd name="connsiteY6" fmla="*/ 168362 h 753387"/>
              <a:gd name="connsiteX7" fmla="*/ 927601 w 2511954"/>
              <a:gd name="connsiteY7" fmla="*/ 154093 h 753387"/>
              <a:gd name="connsiteX8" fmla="*/ 1041767 w 2511954"/>
              <a:gd name="connsiteY8" fmla="*/ 111286 h 753387"/>
              <a:gd name="connsiteX9" fmla="*/ 1113121 w 2511954"/>
              <a:gd name="connsiteY9" fmla="*/ 97017 h 753387"/>
              <a:gd name="connsiteX10" fmla="*/ 1170204 w 2511954"/>
              <a:gd name="connsiteY10" fmla="*/ 82748 h 753387"/>
              <a:gd name="connsiteX11" fmla="*/ 1270100 w 2511954"/>
              <a:gd name="connsiteY11" fmla="*/ 97017 h 753387"/>
              <a:gd name="connsiteX12" fmla="*/ 1369995 w 2511954"/>
              <a:gd name="connsiteY12" fmla="*/ 154093 h 753387"/>
              <a:gd name="connsiteX13" fmla="*/ 1484161 w 2511954"/>
              <a:gd name="connsiteY13" fmla="*/ 182631 h 753387"/>
              <a:gd name="connsiteX14" fmla="*/ 1526973 w 2511954"/>
              <a:gd name="connsiteY14" fmla="*/ 154093 h 753387"/>
              <a:gd name="connsiteX15" fmla="*/ 1598327 w 2511954"/>
              <a:gd name="connsiteY15" fmla="*/ 97017 h 753387"/>
              <a:gd name="connsiteX16" fmla="*/ 1655410 w 2511954"/>
              <a:gd name="connsiteY16" fmla="*/ 82748 h 753387"/>
              <a:gd name="connsiteX17" fmla="*/ 1812389 w 2511954"/>
              <a:gd name="connsiteY17" fmla="*/ 97017 h 753387"/>
              <a:gd name="connsiteX18" fmla="*/ 2026451 w 2511954"/>
              <a:gd name="connsiteY18" fmla="*/ 211168 h 753387"/>
              <a:gd name="connsiteX19" fmla="*/ 2269054 w 2511954"/>
              <a:gd name="connsiteY19" fmla="*/ 182631 h 753387"/>
              <a:gd name="connsiteX20" fmla="*/ 2311866 w 2511954"/>
              <a:gd name="connsiteY20" fmla="*/ 168362 h 753387"/>
              <a:gd name="connsiteX21" fmla="*/ 2454574 w 2511954"/>
              <a:gd name="connsiteY21" fmla="*/ 182631 h 753387"/>
              <a:gd name="connsiteX22" fmla="*/ 2468845 w 2511954"/>
              <a:gd name="connsiteY22" fmla="*/ 311051 h 753387"/>
              <a:gd name="connsiteX23" fmla="*/ 2497386 w 2511954"/>
              <a:gd name="connsiteY23" fmla="*/ 510816 h 753387"/>
              <a:gd name="connsiteX24" fmla="*/ 2511657 w 2511954"/>
              <a:gd name="connsiteY24" fmla="*/ 753387 h 75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1954" h="753387">
                <a:moveTo>
                  <a:pt x="0" y="54210"/>
                </a:moveTo>
                <a:cubicBezTo>
                  <a:pt x="47569" y="58966"/>
                  <a:pt x="95457" y="61211"/>
                  <a:pt x="142708" y="68479"/>
                </a:cubicBezTo>
                <a:cubicBezTo>
                  <a:pt x="157576" y="70766"/>
                  <a:pt x="170493" y="83431"/>
                  <a:pt x="185520" y="82748"/>
                </a:cubicBezTo>
                <a:cubicBezTo>
                  <a:pt x="276307" y="78622"/>
                  <a:pt x="366283" y="63723"/>
                  <a:pt x="456665" y="54210"/>
                </a:cubicBezTo>
                <a:cubicBezTo>
                  <a:pt x="532666" y="23814"/>
                  <a:pt x="551823" y="0"/>
                  <a:pt x="642185" y="54210"/>
                </a:cubicBezTo>
                <a:cubicBezTo>
                  <a:pt x="660426" y="65153"/>
                  <a:pt x="656883" y="95136"/>
                  <a:pt x="670727" y="111286"/>
                </a:cubicBezTo>
                <a:cubicBezTo>
                  <a:pt x="705286" y="151600"/>
                  <a:pt x="727104" y="153858"/>
                  <a:pt x="770622" y="168362"/>
                </a:cubicBezTo>
                <a:cubicBezTo>
                  <a:pt x="822948" y="163606"/>
                  <a:pt x="875587" y="161523"/>
                  <a:pt x="927601" y="154093"/>
                </a:cubicBezTo>
                <a:cubicBezTo>
                  <a:pt x="945246" y="151573"/>
                  <a:pt x="1040689" y="111609"/>
                  <a:pt x="1041767" y="111286"/>
                </a:cubicBezTo>
                <a:cubicBezTo>
                  <a:pt x="1065000" y="104317"/>
                  <a:pt x="1089443" y="102278"/>
                  <a:pt x="1113121" y="97017"/>
                </a:cubicBezTo>
                <a:cubicBezTo>
                  <a:pt x="1132267" y="92763"/>
                  <a:pt x="1151176" y="87504"/>
                  <a:pt x="1170204" y="82748"/>
                </a:cubicBezTo>
                <a:cubicBezTo>
                  <a:pt x="1203503" y="87504"/>
                  <a:pt x="1237648" y="88168"/>
                  <a:pt x="1270100" y="97017"/>
                </a:cubicBezTo>
                <a:cubicBezTo>
                  <a:pt x="1325143" y="112027"/>
                  <a:pt x="1323494" y="130845"/>
                  <a:pt x="1369995" y="154093"/>
                </a:cubicBezTo>
                <a:cubicBezTo>
                  <a:pt x="1399250" y="168719"/>
                  <a:pt x="1457022" y="177204"/>
                  <a:pt x="1484161" y="182631"/>
                </a:cubicBezTo>
                <a:cubicBezTo>
                  <a:pt x="1498432" y="173118"/>
                  <a:pt x="1513252" y="164383"/>
                  <a:pt x="1526973" y="154093"/>
                </a:cubicBezTo>
                <a:cubicBezTo>
                  <a:pt x="1551340" y="135820"/>
                  <a:pt x="1571701" y="111807"/>
                  <a:pt x="1598327" y="97017"/>
                </a:cubicBezTo>
                <a:cubicBezTo>
                  <a:pt x="1615472" y="87493"/>
                  <a:pt x="1636382" y="87504"/>
                  <a:pt x="1655410" y="82748"/>
                </a:cubicBezTo>
                <a:cubicBezTo>
                  <a:pt x="1707736" y="87504"/>
                  <a:pt x="1761868" y="82584"/>
                  <a:pt x="1812389" y="97017"/>
                </a:cubicBezTo>
                <a:cubicBezTo>
                  <a:pt x="1865685" y="112242"/>
                  <a:pt x="1969061" y="176739"/>
                  <a:pt x="2026451" y="211168"/>
                </a:cubicBezTo>
                <a:cubicBezTo>
                  <a:pt x="2107319" y="201656"/>
                  <a:pt x="2188529" y="194708"/>
                  <a:pt x="2269054" y="182631"/>
                </a:cubicBezTo>
                <a:cubicBezTo>
                  <a:pt x="2283930" y="180400"/>
                  <a:pt x="2296824" y="168362"/>
                  <a:pt x="2311866" y="168362"/>
                </a:cubicBezTo>
                <a:cubicBezTo>
                  <a:pt x="2359673" y="168362"/>
                  <a:pt x="2407005" y="177875"/>
                  <a:pt x="2454574" y="182631"/>
                </a:cubicBezTo>
                <a:cubicBezTo>
                  <a:pt x="2459331" y="225438"/>
                  <a:pt x="2463274" y="268343"/>
                  <a:pt x="2468845" y="311051"/>
                </a:cubicBezTo>
                <a:cubicBezTo>
                  <a:pt x="2477546" y="377750"/>
                  <a:pt x="2490692" y="443885"/>
                  <a:pt x="2497386" y="510816"/>
                </a:cubicBezTo>
                <a:cubicBezTo>
                  <a:pt x="2511954" y="656475"/>
                  <a:pt x="2511657" y="668320"/>
                  <a:pt x="2511657" y="753387"/>
                </a:cubicBezTo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3"/>
          <p:cNvGrpSpPr/>
          <p:nvPr/>
        </p:nvGrpSpPr>
        <p:grpSpPr>
          <a:xfrm>
            <a:off x="5647060" y="2476500"/>
            <a:ext cx="3086100" cy="1190613"/>
            <a:chOff x="5643240" y="1939004"/>
            <a:chExt cx="3086100" cy="1731296"/>
          </a:xfrm>
        </p:grpSpPr>
        <p:sp>
          <p:nvSpPr>
            <p:cNvPr id="11" name="Freeform 10"/>
            <p:cNvSpPr/>
            <p:nvPr/>
          </p:nvSpPr>
          <p:spPr>
            <a:xfrm>
              <a:off x="5740400" y="1981200"/>
              <a:ext cx="2946400" cy="1685913"/>
            </a:xfrm>
            <a:custGeom>
              <a:avLst/>
              <a:gdLst>
                <a:gd name="connsiteX0" fmla="*/ 0 w 3053946"/>
                <a:gd name="connsiteY0" fmla="*/ 1640926 h 1640926"/>
                <a:gd name="connsiteX1" fmla="*/ 14271 w 3053946"/>
                <a:gd name="connsiteY1" fmla="*/ 1098707 h 1640926"/>
                <a:gd name="connsiteX2" fmla="*/ 99895 w 3053946"/>
                <a:gd name="connsiteY2" fmla="*/ 613563 h 1640926"/>
                <a:gd name="connsiteX3" fmla="*/ 114166 w 3053946"/>
                <a:gd name="connsiteY3" fmla="*/ 128420 h 1640926"/>
                <a:gd name="connsiteX4" fmla="*/ 171249 w 3053946"/>
                <a:gd name="connsiteY4" fmla="*/ 0 h 1640926"/>
                <a:gd name="connsiteX5" fmla="*/ 271145 w 3053946"/>
                <a:gd name="connsiteY5" fmla="*/ 14269 h 1640926"/>
                <a:gd name="connsiteX6" fmla="*/ 313957 w 3053946"/>
                <a:gd name="connsiteY6" fmla="*/ 99882 h 1640926"/>
                <a:gd name="connsiteX7" fmla="*/ 399582 w 3053946"/>
                <a:gd name="connsiteY7" fmla="*/ 171227 h 1640926"/>
                <a:gd name="connsiteX8" fmla="*/ 413852 w 3053946"/>
                <a:gd name="connsiteY8" fmla="*/ 285378 h 1640926"/>
                <a:gd name="connsiteX9" fmla="*/ 470935 w 3053946"/>
                <a:gd name="connsiteY9" fmla="*/ 413798 h 1640926"/>
                <a:gd name="connsiteX10" fmla="*/ 499477 w 3053946"/>
                <a:gd name="connsiteY10" fmla="*/ 527950 h 1640926"/>
                <a:gd name="connsiteX11" fmla="*/ 599372 w 3053946"/>
                <a:gd name="connsiteY11" fmla="*/ 684908 h 1640926"/>
                <a:gd name="connsiteX12" fmla="*/ 642185 w 3053946"/>
                <a:gd name="connsiteY12" fmla="*/ 670639 h 1640926"/>
                <a:gd name="connsiteX13" fmla="*/ 684997 w 3053946"/>
                <a:gd name="connsiteY13" fmla="*/ 627832 h 1640926"/>
                <a:gd name="connsiteX14" fmla="*/ 770622 w 3053946"/>
                <a:gd name="connsiteY14" fmla="*/ 513681 h 1640926"/>
                <a:gd name="connsiteX15" fmla="*/ 813434 w 3053946"/>
                <a:gd name="connsiteY15" fmla="*/ 556488 h 1640926"/>
                <a:gd name="connsiteX16" fmla="*/ 884788 w 3053946"/>
                <a:gd name="connsiteY16" fmla="*/ 599294 h 1640926"/>
                <a:gd name="connsiteX17" fmla="*/ 984683 w 3053946"/>
                <a:gd name="connsiteY17" fmla="*/ 684908 h 1640926"/>
                <a:gd name="connsiteX18" fmla="*/ 1013225 w 3053946"/>
                <a:gd name="connsiteY18" fmla="*/ 741984 h 1640926"/>
                <a:gd name="connsiteX19" fmla="*/ 1084579 w 3053946"/>
                <a:gd name="connsiteY19" fmla="*/ 841866 h 1640926"/>
                <a:gd name="connsiteX20" fmla="*/ 1098850 w 3053946"/>
                <a:gd name="connsiteY20" fmla="*/ 913211 h 1640926"/>
                <a:gd name="connsiteX21" fmla="*/ 1198745 w 3053946"/>
                <a:gd name="connsiteY21" fmla="*/ 984555 h 1640926"/>
                <a:gd name="connsiteX22" fmla="*/ 1312911 w 3053946"/>
                <a:gd name="connsiteY22" fmla="*/ 941749 h 1640926"/>
                <a:gd name="connsiteX23" fmla="*/ 1327182 w 3053946"/>
                <a:gd name="connsiteY23" fmla="*/ 898942 h 1640926"/>
                <a:gd name="connsiteX24" fmla="*/ 1369994 w 3053946"/>
                <a:gd name="connsiteY24" fmla="*/ 884673 h 1640926"/>
                <a:gd name="connsiteX25" fmla="*/ 1498431 w 3053946"/>
                <a:gd name="connsiteY25" fmla="*/ 784790 h 1640926"/>
                <a:gd name="connsiteX26" fmla="*/ 1555514 w 3053946"/>
                <a:gd name="connsiteY26" fmla="*/ 770521 h 1640926"/>
                <a:gd name="connsiteX27" fmla="*/ 1669681 w 3053946"/>
                <a:gd name="connsiteY27" fmla="*/ 799059 h 1640926"/>
                <a:gd name="connsiteX28" fmla="*/ 1769576 w 3053946"/>
                <a:gd name="connsiteY28" fmla="*/ 898942 h 1640926"/>
                <a:gd name="connsiteX29" fmla="*/ 2069262 w 3053946"/>
                <a:gd name="connsiteY29" fmla="*/ 913211 h 1640926"/>
                <a:gd name="connsiteX30" fmla="*/ 2126345 w 3053946"/>
                <a:gd name="connsiteY30" fmla="*/ 941749 h 1640926"/>
                <a:gd name="connsiteX31" fmla="*/ 2211970 w 3053946"/>
                <a:gd name="connsiteY31" fmla="*/ 1041631 h 1640926"/>
                <a:gd name="connsiteX32" fmla="*/ 2340407 w 3053946"/>
                <a:gd name="connsiteY32" fmla="*/ 1070169 h 1640926"/>
                <a:gd name="connsiteX33" fmla="*/ 2383219 w 3053946"/>
                <a:gd name="connsiteY33" fmla="*/ 1084438 h 1640926"/>
                <a:gd name="connsiteX34" fmla="*/ 2397490 w 3053946"/>
                <a:gd name="connsiteY34" fmla="*/ 1141513 h 1640926"/>
                <a:gd name="connsiteX35" fmla="*/ 2440303 w 3053946"/>
                <a:gd name="connsiteY35" fmla="*/ 1241396 h 1640926"/>
                <a:gd name="connsiteX36" fmla="*/ 2497386 w 3053946"/>
                <a:gd name="connsiteY36" fmla="*/ 1255665 h 1640926"/>
                <a:gd name="connsiteX37" fmla="*/ 2540198 w 3053946"/>
                <a:gd name="connsiteY37" fmla="*/ 1269934 h 1640926"/>
                <a:gd name="connsiteX38" fmla="*/ 3053946 w 3053946"/>
                <a:gd name="connsiteY38" fmla="*/ 1284203 h 16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53946" h="1640926">
                  <a:moveTo>
                    <a:pt x="0" y="1640926"/>
                  </a:moveTo>
                  <a:cubicBezTo>
                    <a:pt x="4757" y="1460186"/>
                    <a:pt x="187" y="1278960"/>
                    <a:pt x="14271" y="1098707"/>
                  </a:cubicBezTo>
                  <a:cubicBezTo>
                    <a:pt x="32182" y="869478"/>
                    <a:pt x="55154" y="792506"/>
                    <a:pt x="99895" y="613563"/>
                  </a:cubicBezTo>
                  <a:cubicBezTo>
                    <a:pt x="104652" y="451849"/>
                    <a:pt x="106282" y="290012"/>
                    <a:pt x="114166" y="128420"/>
                  </a:cubicBezTo>
                  <a:cubicBezTo>
                    <a:pt x="119498" y="19136"/>
                    <a:pt x="106248" y="43329"/>
                    <a:pt x="171249" y="0"/>
                  </a:cubicBezTo>
                  <a:cubicBezTo>
                    <a:pt x="204548" y="4756"/>
                    <a:pt x="240407" y="609"/>
                    <a:pt x="271145" y="14269"/>
                  </a:cubicBezTo>
                  <a:cubicBezTo>
                    <a:pt x="303055" y="28449"/>
                    <a:pt x="298626" y="76888"/>
                    <a:pt x="313957" y="99882"/>
                  </a:cubicBezTo>
                  <a:cubicBezTo>
                    <a:pt x="335934" y="132843"/>
                    <a:pt x="367991" y="150170"/>
                    <a:pt x="399582" y="171227"/>
                  </a:cubicBezTo>
                  <a:cubicBezTo>
                    <a:pt x="404339" y="209277"/>
                    <a:pt x="406992" y="247650"/>
                    <a:pt x="413852" y="285378"/>
                  </a:cubicBezTo>
                  <a:cubicBezTo>
                    <a:pt x="422575" y="333351"/>
                    <a:pt x="454571" y="367983"/>
                    <a:pt x="470935" y="413798"/>
                  </a:cubicBezTo>
                  <a:cubicBezTo>
                    <a:pt x="484128" y="450735"/>
                    <a:pt x="489963" y="489899"/>
                    <a:pt x="499477" y="527950"/>
                  </a:cubicBezTo>
                  <a:cubicBezTo>
                    <a:pt x="514873" y="712670"/>
                    <a:pt x="457900" y="716342"/>
                    <a:pt x="599372" y="684908"/>
                  </a:cubicBezTo>
                  <a:cubicBezTo>
                    <a:pt x="614057" y="681645"/>
                    <a:pt x="627914" y="675395"/>
                    <a:pt x="642185" y="670639"/>
                  </a:cubicBezTo>
                  <a:cubicBezTo>
                    <a:pt x="656456" y="656370"/>
                    <a:pt x="672217" y="643450"/>
                    <a:pt x="684997" y="627832"/>
                  </a:cubicBezTo>
                  <a:cubicBezTo>
                    <a:pt x="715119" y="591020"/>
                    <a:pt x="770622" y="513681"/>
                    <a:pt x="770622" y="513681"/>
                  </a:cubicBezTo>
                  <a:cubicBezTo>
                    <a:pt x="784893" y="527950"/>
                    <a:pt x="797289" y="544381"/>
                    <a:pt x="813434" y="556488"/>
                  </a:cubicBezTo>
                  <a:cubicBezTo>
                    <a:pt x="835624" y="573128"/>
                    <a:pt x="861267" y="584595"/>
                    <a:pt x="884788" y="599294"/>
                  </a:cubicBezTo>
                  <a:cubicBezTo>
                    <a:pt x="925393" y="624669"/>
                    <a:pt x="954060" y="644083"/>
                    <a:pt x="984683" y="684908"/>
                  </a:cubicBezTo>
                  <a:cubicBezTo>
                    <a:pt x="997447" y="701924"/>
                    <a:pt x="1002670" y="723516"/>
                    <a:pt x="1013225" y="741984"/>
                  </a:cubicBezTo>
                  <a:cubicBezTo>
                    <a:pt x="1029920" y="771196"/>
                    <a:pt x="1066200" y="817364"/>
                    <a:pt x="1084579" y="841866"/>
                  </a:cubicBezTo>
                  <a:cubicBezTo>
                    <a:pt x="1089336" y="865648"/>
                    <a:pt x="1088003" y="891519"/>
                    <a:pt x="1098850" y="913211"/>
                  </a:cubicBezTo>
                  <a:cubicBezTo>
                    <a:pt x="1118135" y="951775"/>
                    <a:pt x="1164271" y="967320"/>
                    <a:pt x="1198745" y="984555"/>
                  </a:cubicBezTo>
                  <a:cubicBezTo>
                    <a:pt x="1236800" y="970286"/>
                    <a:pt x="1279093" y="964291"/>
                    <a:pt x="1312911" y="941749"/>
                  </a:cubicBezTo>
                  <a:cubicBezTo>
                    <a:pt x="1325426" y="933407"/>
                    <a:pt x="1316546" y="909577"/>
                    <a:pt x="1327182" y="898942"/>
                  </a:cubicBezTo>
                  <a:cubicBezTo>
                    <a:pt x="1337819" y="888306"/>
                    <a:pt x="1355723" y="889429"/>
                    <a:pt x="1369994" y="884673"/>
                  </a:cubicBezTo>
                  <a:cubicBezTo>
                    <a:pt x="1374852" y="880625"/>
                    <a:pt x="1468075" y="797798"/>
                    <a:pt x="1498431" y="784790"/>
                  </a:cubicBezTo>
                  <a:cubicBezTo>
                    <a:pt x="1516459" y="777065"/>
                    <a:pt x="1536486" y="775277"/>
                    <a:pt x="1555514" y="770521"/>
                  </a:cubicBezTo>
                  <a:cubicBezTo>
                    <a:pt x="1593570" y="780034"/>
                    <a:pt x="1637041" y="777302"/>
                    <a:pt x="1669681" y="799059"/>
                  </a:cubicBezTo>
                  <a:cubicBezTo>
                    <a:pt x="1754941" y="855892"/>
                    <a:pt x="1685526" y="891939"/>
                    <a:pt x="1769576" y="898942"/>
                  </a:cubicBezTo>
                  <a:cubicBezTo>
                    <a:pt x="1869239" y="907246"/>
                    <a:pt x="1969367" y="908455"/>
                    <a:pt x="2069262" y="913211"/>
                  </a:cubicBezTo>
                  <a:cubicBezTo>
                    <a:pt x="2088290" y="922724"/>
                    <a:pt x="2110192" y="927906"/>
                    <a:pt x="2126345" y="941749"/>
                  </a:cubicBezTo>
                  <a:cubicBezTo>
                    <a:pt x="2195588" y="1001092"/>
                    <a:pt x="2140188" y="993782"/>
                    <a:pt x="2211970" y="1041631"/>
                  </a:cubicBezTo>
                  <a:cubicBezTo>
                    <a:pt x="2235391" y="1057243"/>
                    <a:pt x="2330048" y="1068443"/>
                    <a:pt x="2340407" y="1070169"/>
                  </a:cubicBezTo>
                  <a:cubicBezTo>
                    <a:pt x="2354678" y="1074925"/>
                    <a:pt x="2373821" y="1072692"/>
                    <a:pt x="2383219" y="1084438"/>
                  </a:cubicBezTo>
                  <a:cubicBezTo>
                    <a:pt x="2395471" y="1099751"/>
                    <a:pt x="2390787" y="1123083"/>
                    <a:pt x="2397490" y="1141513"/>
                  </a:cubicBezTo>
                  <a:cubicBezTo>
                    <a:pt x="2409871" y="1175555"/>
                    <a:pt x="2416448" y="1214136"/>
                    <a:pt x="2440303" y="1241396"/>
                  </a:cubicBezTo>
                  <a:cubicBezTo>
                    <a:pt x="2453219" y="1256156"/>
                    <a:pt x="2478527" y="1250277"/>
                    <a:pt x="2497386" y="1255665"/>
                  </a:cubicBezTo>
                  <a:cubicBezTo>
                    <a:pt x="2511850" y="1259797"/>
                    <a:pt x="2525191" y="1268899"/>
                    <a:pt x="2540198" y="1269934"/>
                  </a:cubicBezTo>
                  <a:cubicBezTo>
                    <a:pt x="2773633" y="1286031"/>
                    <a:pt x="2858621" y="1284203"/>
                    <a:pt x="3053946" y="1284203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 descr="red.gif"/>
            <p:cNvPicPr>
              <a:picLocks noChangeAspect="1"/>
            </p:cNvPicPr>
            <p:nvPr/>
          </p:nvPicPr>
          <p:blipFill>
            <a:blip r:embed="rId4">
              <a:alphaModFix amt="50000"/>
            </a:blip>
            <a:srcRect b="4670"/>
            <a:stretch>
              <a:fillRect/>
            </a:stretch>
          </p:blipFill>
          <p:spPr>
            <a:xfrm>
              <a:off x="5643240" y="1939004"/>
              <a:ext cx="3086100" cy="1731296"/>
            </a:xfrm>
            <a:prstGeom prst="rect">
              <a:avLst/>
            </a:prstGeom>
          </p:spPr>
        </p:pic>
      </p:grpSp>
      <p:cxnSp>
        <p:nvCxnSpPr>
          <p:cNvPr id="19" name="Straight Connector 18"/>
          <p:cNvCxnSpPr/>
          <p:nvPr/>
        </p:nvCxnSpPr>
        <p:spPr>
          <a:xfrm>
            <a:off x="3048000" y="3657599"/>
            <a:ext cx="2692400" cy="95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itle 4"/>
          <p:cNvSpPr>
            <a:spLocks noGrp="1"/>
          </p:cNvSpPr>
          <p:nvPr>
            <p:ph type="title"/>
          </p:nvPr>
        </p:nvSpPr>
        <p:spPr>
          <a:xfrm>
            <a:off x="385845" y="1034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8EB4E3"/>
                </a:solidFill>
              </a:rPr>
              <a:t>Closure vs. No Closure:</a:t>
            </a:r>
            <a:br>
              <a:rPr lang="en-US" sz="6000" dirty="0" smtClean="0">
                <a:solidFill>
                  <a:srgbClr val="8EB4E3"/>
                </a:solidFill>
              </a:rPr>
            </a:br>
            <a:r>
              <a:rPr lang="en-US" sz="3111" dirty="0" smtClean="0"/>
              <a:t>Site–Based Cost Model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926304"/>
            <a:ext cx="8229600" cy="1740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dirty="0" smtClean="0">
                <a:solidFill>
                  <a:schemeClr val="accent2"/>
                </a:solidFill>
              </a:rPr>
              <a:t>Actual </a:t>
            </a:r>
            <a:r>
              <a:rPr lang="en-US" sz="2400" dirty="0" smtClean="0"/>
              <a:t>/ </a:t>
            </a:r>
            <a:r>
              <a:rPr lang="en-US" sz="2400" dirty="0" smtClean="0">
                <a:solidFill>
                  <a:srgbClr val="FFFF00"/>
                </a:solidFill>
              </a:rPr>
              <a:t>Simulated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740400" y="1981200"/>
            <a:ext cx="2946400" cy="1685913"/>
          </a:xfrm>
          <a:custGeom>
            <a:avLst/>
            <a:gdLst>
              <a:gd name="connsiteX0" fmla="*/ 0 w 3053946"/>
              <a:gd name="connsiteY0" fmla="*/ 1640926 h 1640926"/>
              <a:gd name="connsiteX1" fmla="*/ 14271 w 3053946"/>
              <a:gd name="connsiteY1" fmla="*/ 1098707 h 1640926"/>
              <a:gd name="connsiteX2" fmla="*/ 99895 w 3053946"/>
              <a:gd name="connsiteY2" fmla="*/ 613563 h 1640926"/>
              <a:gd name="connsiteX3" fmla="*/ 114166 w 3053946"/>
              <a:gd name="connsiteY3" fmla="*/ 128420 h 1640926"/>
              <a:gd name="connsiteX4" fmla="*/ 171249 w 3053946"/>
              <a:gd name="connsiteY4" fmla="*/ 0 h 1640926"/>
              <a:gd name="connsiteX5" fmla="*/ 271145 w 3053946"/>
              <a:gd name="connsiteY5" fmla="*/ 14269 h 1640926"/>
              <a:gd name="connsiteX6" fmla="*/ 313957 w 3053946"/>
              <a:gd name="connsiteY6" fmla="*/ 99882 h 1640926"/>
              <a:gd name="connsiteX7" fmla="*/ 399582 w 3053946"/>
              <a:gd name="connsiteY7" fmla="*/ 171227 h 1640926"/>
              <a:gd name="connsiteX8" fmla="*/ 413852 w 3053946"/>
              <a:gd name="connsiteY8" fmla="*/ 285378 h 1640926"/>
              <a:gd name="connsiteX9" fmla="*/ 470935 w 3053946"/>
              <a:gd name="connsiteY9" fmla="*/ 413798 h 1640926"/>
              <a:gd name="connsiteX10" fmla="*/ 499477 w 3053946"/>
              <a:gd name="connsiteY10" fmla="*/ 527950 h 1640926"/>
              <a:gd name="connsiteX11" fmla="*/ 599372 w 3053946"/>
              <a:gd name="connsiteY11" fmla="*/ 684908 h 1640926"/>
              <a:gd name="connsiteX12" fmla="*/ 642185 w 3053946"/>
              <a:gd name="connsiteY12" fmla="*/ 670639 h 1640926"/>
              <a:gd name="connsiteX13" fmla="*/ 684997 w 3053946"/>
              <a:gd name="connsiteY13" fmla="*/ 627832 h 1640926"/>
              <a:gd name="connsiteX14" fmla="*/ 770622 w 3053946"/>
              <a:gd name="connsiteY14" fmla="*/ 513681 h 1640926"/>
              <a:gd name="connsiteX15" fmla="*/ 813434 w 3053946"/>
              <a:gd name="connsiteY15" fmla="*/ 556488 h 1640926"/>
              <a:gd name="connsiteX16" fmla="*/ 884788 w 3053946"/>
              <a:gd name="connsiteY16" fmla="*/ 599294 h 1640926"/>
              <a:gd name="connsiteX17" fmla="*/ 984683 w 3053946"/>
              <a:gd name="connsiteY17" fmla="*/ 684908 h 1640926"/>
              <a:gd name="connsiteX18" fmla="*/ 1013225 w 3053946"/>
              <a:gd name="connsiteY18" fmla="*/ 741984 h 1640926"/>
              <a:gd name="connsiteX19" fmla="*/ 1084579 w 3053946"/>
              <a:gd name="connsiteY19" fmla="*/ 841866 h 1640926"/>
              <a:gd name="connsiteX20" fmla="*/ 1098850 w 3053946"/>
              <a:gd name="connsiteY20" fmla="*/ 913211 h 1640926"/>
              <a:gd name="connsiteX21" fmla="*/ 1198745 w 3053946"/>
              <a:gd name="connsiteY21" fmla="*/ 984555 h 1640926"/>
              <a:gd name="connsiteX22" fmla="*/ 1312911 w 3053946"/>
              <a:gd name="connsiteY22" fmla="*/ 941749 h 1640926"/>
              <a:gd name="connsiteX23" fmla="*/ 1327182 w 3053946"/>
              <a:gd name="connsiteY23" fmla="*/ 898942 h 1640926"/>
              <a:gd name="connsiteX24" fmla="*/ 1369994 w 3053946"/>
              <a:gd name="connsiteY24" fmla="*/ 884673 h 1640926"/>
              <a:gd name="connsiteX25" fmla="*/ 1498431 w 3053946"/>
              <a:gd name="connsiteY25" fmla="*/ 784790 h 1640926"/>
              <a:gd name="connsiteX26" fmla="*/ 1555514 w 3053946"/>
              <a:gd name="connsiteY26" fmla="*/ 770521 h 1640926"/>
              <a:gd name="connsiteX27" fmla="*/ 1669681 w 3053946"/>
              <a:gd name="connsiteY27" fmla="*/ 799059 h 1640926"/>
              <a:gd name="connsiteX28" fmla="*/ 1769576 w 3053946"/>
              <a:gd name="connsiteY28" fmla="*/ 898942 h 1640926"/>
              <a:gd name="connsiteX29" fmla="*/ 2069262 w 3053946"/>
              <a:gd name="connsiteY29" fmla="*/ 913211 h 1640926"/>
              <a:gd name="connsiteX30" fmla="*/ 2126345 w 3053946"/>
              <a:gd name="connsiteY30" fmla="*/ 941749 h 1640926"/>
              <a:gd name="connsiteX31" fmla="*/ 2211970 w 3053946"/>
              <a:gd name="connsiteY31" fmla="*/ 1041631 h 1640926"/>
              <a:gd name="connsiteX32" fmla="*/ 2340407 w 3053946"/>
              <a:gd name="connsiteY32" fmla="*/ 1070169 h 1640926"/>
              <a:gd name="connsiteX33" fmla="*/ 2383219 w 3053946"/>
              <a:gd name="connsiteY33" fmla="*/ 1084438 h 1640926"/>
              <a:gd name="connsiteX34" fmla="*/ 2397490 w 3053946"/>
              <a:gd name="connsiteY34" fmla="*/ 1141513 h 1640926"/>
              <a:gd name="connsiteX35" fmla="*/ 2440303 w 3053946"/>
              <a:gd name="connsiteY35" fmla="*/ 1241396 h 1640926"/>
              <a:gd name="connsiteX36" fmla="*/ 2497386 w 3053946"/>
              <a:gd name="connsiteY36" fmla="*/ 1255665 h 1640926"/>
              <a:gd name="connsiteX37" fmla="*/ 2540198 w 3053946"/>
              <a:gd name="connsiteY37" fmla="*/ 1269934 h 1640926"/>
              <a:gd name="connsiteX38" fmla="*/ 3053946 w 3053946"/>
              <a:gd name="connsiteY38" fmla="*/ 1284203 h 164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53946" h="1640926">
                <a:moveTo>
                  <a:pt x="0" y="1640926"/>
                </a:moveTo>
                <a:cubicBezTo>
                  <a:pt x="4757" y="1460186"/>
                  <a:pt x="187" y="1278960"/>
                  <a:pt x="14271" y="1098707"/>
                </a:cubicBezTo>
                <a:cubicBezTo>
                  <a:pt x="32182" y="869478"/>
                  <a:pt x="55154" y="792506"/>
                  <a:pt x="99895" y="613563"/>
                </a:cubicBezTo>
                <a:cubicBezTo>
                  <a:pt x="104652" y="451849"/>
                  <a:pt x="106282" y="290012"/>
                  <a:pt x="114166" y="128420"/>
                </a:cubicBezTo>
                <a:cubicBezTo>
                  <a:pt x="119498" y="19136"/>
                  <a:pt x="106248" y="43329"/>
                  <a:pt x="171249" y="0"/>
                </a:cubicBezTo>
                <a:cubicBezTo>
                  <a:pt x="204548" y="4756"/>
                  <a:pt x="240407" y="609"/>
                  <a:pt x="271145" y="14269"/>
                </a:cubicBezTo>
                <a:cubicBezTo>
                  <a:pt x="303055" y="28449"/>
                  <a:pt x="298626" y="76888"/>
                  <a:pt x="313957" y="99882"/>
                </a:cubicBezTo>
                <a:cubicBezTo>
                  <a:pt x="335934" y="132843"/>
                  <a:pt x="367991" y="150170"/>
                  <a:pt x="399582" y="171227"/>
                </a:cubicBezTo>
                <a:cubicBezTo>
                  <a:pt x="404339" y="209277"/>
                  <a:pt x="406992" y="247650"/>
                  <a:pt x="413852" y="285378"/>
                </a:cubicBezTo>
                <a:cubicBezTo>
                  <a:pt x="422575" y="333351"/>
                  <a:pt x="454571" y="367983"/>
                  <a:pt x="470935" y="413798"/>
                </a:cubicBezTo>
                <a:cubicBezTo>
                  <a:pt x="484128" y="450735"/>
                  <a:pt x="489963" y="489899"/>
                  <a:pt x="499477" y="527950"/>
                </a:cubicBezTo>
                <a:cubicBezTo>
                  <a:pt x="514873" y="712670"/>
                  <a:pt x="457900" y="716342"/>
                  <a:pt x="599372" y="684908"/>
                </a:cubicBezTo>
                <a:cubicBezTo>
                  <a:pt x="614057" y="681645"/>
                  <a:pt x="627914" y="675395"/>
                  <a:pt x="642185" y="670639"/>
                </a:cubicBezTo>
                <a:cubicBezTo>
                  <a:pt x="656456" y="656370"/>
                  <a:pt x="672217" y="643450"/>
                  <a:pt x="684997" y="627832"/>
                </a:cubicBezTo>
                <a:cubicBezTo>
                  <a:pt x="715119" y="591020"/>
                  <a:pt x="770622" y="513681"/>
                  <a:pt x="770622" y="513681"/>
                </a:cubicBezTo>
                <a:cubicBezTo>
                  <a:pt x="784893" y="527950"/>
                  <a:pt x="797289" y="544381"/>
                  <a:pt x="813434" y="556488"/>
                </a:cubicBezTo>
                <a:cubicBezTo>
                  <a:pt x="835624" y="573128"/>
                  <a:pt x="861267" y="584595"/>
                  <a:pt x="884788" y="599294"/>
                </a:cubicBezTo>
                <a:cubicBezTo>
                  <a:pt x="925393" y="624669"/>
                  <a:pt x="954060" y="644083"/>
                  <a:pt x="984683" y="684908"/>
                </a:cubicBezTo>
                <a:cubicBezTo>
                  <a:pt x="997447" y="701924"/>
                  <a:pt x="1002670" y="723516"/>
                  <a:pt x="1013225" y="741984"/>
                </a:cubicBezTo>
                <a:cubicBezTo>
                  <a:pt x="1029920" y="771196"/>
                  <a:pt x="1066200" y="817364"/>
                  <a:pt x="1084579" y="841866"/>
                </a:cubicBezTo>
                <a:cubicBezTo>
                  <a:pt x="1089336" y="865648"/>
                  <a:pt x="1088003" y="891519"/>
                  <a:pt x="1098850" y="913211"/>
                </a:cubicBezTo>
                <a:cubicBezTo>
                  <a:pt x="1118135" y="951775"/>
                  <a:pt x="1164271" y="967320"/>
                  <a:pt x="1198745" y="984555"/>
                </a:cubicBezTo>
                <a:cubicBezTo>
                  <a:pt x="1236800" y="970286"/>
                  <a:pt x="1279093" y="964291"/>
                  <a:pt x="1312911" y="941749"/>
                </a:cubicBezTo>
                <a:cubicBezTo>
                  <a:pt x="1325426" y="933407"/>
                  <a:pt x="1316546" y="909577"/>
                  <a:pt x="1327182" y="898942"/>
                </a:cubicBezTo>
                <a:cubicBezTo>
                  <a:pt x="1337819" y="888306"/>
                  <a:pt x="1355723" y="889429"/>
                  <a:pt x="1369994" y="884673"/>
                </a:cubicBezTo>
                <a:cubicBezTo>
                  <a:pt x="1374852" y="880625"/>
                  <a:pt x="1468075" y="797798"/>
                  <a:pt x="1498431" y="784790"/>
                </a:cubicBezTo>
                <a:cubicBezTo>
                  <a:pt x="1516459" y="777065"/>
                  <a:pt x="1536486" y="775277"/>
                  <a:pt x="1555514" y="770521"/>
                </a:cubicBezTo>
                <a:cubicBezTo>
                  <a:pt x="1593570" y="780034"/>
                  <a:pt x="1637041" y="777302"/>
                  <a:pt x="1669681" y="799059"/>
                </a:cubicBezTo>
                <a:cubicBezTo>
                  <a:pt x="1754941" y="855892"/>
                  <a:pt x="1685526" y="891939"/>
                  <a:pt x="1769576" y="898942"/>
                </a:cubicBezTo>
                <a:cubicBezTo>
                  <a:pt x="1869239" y="907246"/>
                  <a:pt x="1969367" y="908455"/>
                  <a:pt x="2069262" y="913211"/>
                </a:cubicBezTo>
                <a:cubicBezTo>
                  <a:pt x="2088290" y="922724"/>
                  <a:pt x="2110192" y="927906"/>
                  <a:pt x="2126345" y="941749"/>
                </a:cubicBezTo>
                <a:cubicBezTo>
                  <a:pt x="2195588" y="1001092"/>
                  <a:pt x="2140188" y="993782"/>
                  <a:pt x="2211970" y="1041631"/>
                </a:cubicBezTo>
                <a:cubicBezTo>
                  <a:pt x="2235391" y="1057243"/>
                  <a:pt x="2330048" y="1068443"/>
                  <a:pt x="2340407" y="1070169"/>
                </a:cubicBezTo>
                <a:cubicBezTo>
                  <a:pt x="2354678" y="1074925"/>
                  <a:pt x="2373821" y="1072692"/>
                  <a:pt x="2383219" y="1084438"/>
                </a:cubicBezTo>
                <a:cubicBezTo>
                  <a:pt x="2395471" y="1099751"/>
                  <a:pt x="2390787" y="1123083"/>
                  <a:pt x="2397490" y="1141513"/>
                </a:cubicBezTo>
                <a:cubicBezTo>
                  <a:pt x="2409871" y="1175555"/>
                  <a:pt x="2416448" y="1214136"/>
                  <a:pt x="2440303" y="1241396"/>
                </a:cubicBezTo>
                <a:cubicBezTo>
                  <a:pt x="2453219" y="1256156"/>
                  <a:pt x="2478527" y="1250277"/>
                  <a:pt x="2497386" y="1255665"/>
                </a:cubicBezTo>
                <a:cubicBezTo>
                  <a:pt x="2511850" y="1259797"/>
                  <a:pt x="2525191" y="1268899"/>
                  <a:pt x="2540198" y="1269934"/>
                </a:cubicBezTo>
                <a:cubicBezTo>
                  <a:pt x="2773633" y="1286031"/>
                  <a:pt x="2858621" y="1284203"/>
                  <a:pt x="3053946" y="1284203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2997160" y="2772450"/>
            <a:ext cx="5650929" cy="453778"/>
          </a:xfrm>
          <a:custGeom>
            <a:avLst/>
            <a:gdLst>
              <a:gd name="connsiteX0" fmla="*/ 0 w 8177155"/>
              <a:gd name="connsiteY0" fmla="*/ 211207 h 453778"/>
              <a:gd name="connsiteX1" fmla="*/ 185520 w 8177155"/>
              <a:gd name="connsiteY1" fmla="*/ 296820 h 453778"/>
              <a:gd name="connsiteX2" fmla="*/ 428124 w 8177155"/>
              <a:gd name="connsiteY2" fmla="*/ 268282 h 453778"/>
              <a:gd name="connsiteX3" fmla="*/ 499478 w 8177155"/>
              <a:gd name="connsiteY3" fmla="*/ 239744 h 453778"/>
              <a:gd name="connsiteX4" fmla="*/ 556561 w 8177155"/>
              <a:gd name="connsiteY4" fmla="*/ 225476 h 453778"/>
              <a:gd name="connsiteX5" fmla="*/ 613644 w 8177155"/>
              <a:gd name="connsiteY5" fmla="*/ 196938 h 453778"/>
              <a:gd name="connsiteX6" fmla="*/ 784893 w 8177155"/>
              <a:gd name="connsiteY6" fmla="*/ 211207 h 453778"/>
              <a:gd name="connsiteX7" fmla="*/ 870518 w 8177155"/>
              <a:gd name="connsiteY7" fmla="*/ 239744 h 453778"/>
              <a:gd name="connsiteX8" fmla="*/ 927601 w 8177155"/>
              <a:gd name="connsiteY8" fmla="*/ 282551 h 453778"/>
              <a:gd name="connsiteX9" fmla="*/ 1227287 w 8177155"/>
              <a:gd name="connsiteY9" fmla="*/ 282551 h 453778"/>
              <a:gd name="connsiteX10" fmla="*/ 1469890 w 8177155"/>
              <a:gd name="connsiteY10" fmla="*/ 268282 h 453778"/>
              <a:gd name="connsiteX11" fmla="*/ 1641140 w 8177155"/>
              <a:gd name="connsiteY11" fmla="*/ 225476 h 453778"/>
              <a:gd name="connsiteX12" fmla="*/ 1726764 w 8177155"/>
              <a:gd name="connsiteY12" fmla="*/ 239744 h 453778"/>
              <a:gd name="connsiteX13" fmla="*/ 1855201 w 8177155"/>
              <a:gd name="connsiteY13" fmla="*/ 296820 h 453778"/>
              <a:gd name="connsiteX14" fmla="*/ 2311866 w 8177155"/>
              <a:gd name="connsiteY14" fmla="*/ 311089 h 453778"/>
              <a:gd name="connsiteX15" fmla="*/ 2397491 w 8177155"/>
              <a:gd name="connsiteY15" fmla="*/ 325358 h 453778"/>
              <a:gd name="connsiteX16" fmla="*/ 2654365 w 8177155"/>
              <a:gd name="connsiteY16" fmla="*/ 296820 h 453778"/>
              <a:gd name="connsiteX17" fmla="*/ 2754260 w 8177155"/>
              <a:gd name="connsiteY17" fmla="*/ 268282 h 453778"/>
              <a:gd name="connsiteX18" fmla="*/ 2854156 w 8177155"/>
              <a:gd name="connsiteY18" fmla="*/ 211207 h 453778"/>
              <a:gd name="connsiteX19" fmla="*/ 2982593 w 8177155"/>
              <a:gd name="connsiteY19" fmla="*/ 168400 h 453778"/>
              <a:gd name="connsiteX20" fmla="*/ 3011134 w 8177155"/>
              <a:gd name="connsiteY20" fmla="*/ 125593 h 453778"/>
              <a:gd name="connsiteX21" fmla="*/ 3053947 w 8177155"/>
              <a:gd name="connsiteY21" fmla="*/ 111324 h 453778"/>
              <a:gd name="connsiteX22" fmla="*/ 3182384 w 8177155"/>
              <a:gd name="connsiteY22" fmla="*/ 168400 h 453778"/>
              <a:gd name="connsiteX23" fmla="*/ 3225196 w 8177155"/>
              <a:gd name="connsiteY23" fmla="*/ 211207 h 453778"/>
              <a:gd name="connsiteX24" fmla="*/ 3282279 w 8177155"/>
              <a:gd name="connsiteY24" fmla="*/ 239744 h 453778"/>
              <a:gd name="connsiteX25" fmla="*/ 3325091 w 8177155"/>
              <a:gd name="connsiteY25" fmla="*/ 282551 h 453778"/>
              <a:gd name="connsiteX26" fmla="*/ 3382174 w 8177155"/>
              <a:gd name="connsiteY26" fmla="*/ 311089 h 453778"/>
              <a:gd name="connsiteX27" fmla="*/ 3453528 w 8177155"/>
              <a:gd name="connsiteY27" fmla="*/ 353896 h 453778"/>
              <a:gd name="connsiteX28" fmla="*/ 3653319 w 8177155"/>
              <a:gd name="connsiteY28" fmla="*/ 311089 h 453778"/>
              <a:gd name="connsiteX29" fmla="*/ 3681861 w 8177155"/>
              <a:gd name="connsiteY29" fmla="*/ 254013 h 453778"/>
              <a:gd name="connsiteX30" fmla="*/ 3710402 w 8177155"/>
              <a:gd name="connsiteY30" fmla="*/ 125593 h 453778"/>
              <a:gd name="connsiteX31" fmla="*/ 3824568 w 8177155"/>
              <a:gd name="connsiteY31" fmla="*/ 39980 h 453778"/>
              <a:gd name="connsiteX32" fmla="*/ 3867381 w 8177155"/>
              <a:gd name="connsiteY32" fmla="*/ 11442 h 453778"/>
              <a:gd name="connsiteX33" fmla="*/ 4266963 w 8177155"/>
              <a:gd name="connsiteY33" fmla="*/ 39980 h 453778"/>
              <a:gd name="connsiteX34" fmla="*/ 4338316 w 8177155"/>
              <a:gd name="connsiteY34" fmla="*/ 68517 h 453778"/>
              <a:gd name="connsiteX35" fmla="*/ 4438212 w 8177155"/>
              <a:gd name="connsiteY35" fmla="*/ 168400 h 453778"/>
              <a:gd name="connsiteX36" fmla="*/ 4523837 w 8177155"/>
              <a:gd name="connsiteY36" fmla="*/ 268282 h 453778"/>
              <a:gd name="connsiteX37" fmla="*/ 4580920 w 8177155"/>
              <a:gd name="connsiteY37" fmla="*/ 296820 h 453778"/>
              <a:gd name="connsiteX38" fmla="*/ 4695086 w 8177155"/>
              <a:gd name="connsiteY38" fmla="*/ 339627 h 453778"/>
              <a:gd name="connsiteX39" fmla="*/ 4823523 w 8177155"/>
              <a:gd name="connsiteY39" fmla="*/ 311089 h 453778"/>
              <a:gd name="connsiteX40" fmla="*/ 4852064 w 8177155"/>
              <a:gd name="connsiteY40" fmla="*/ 268282 h 453778"/>
              <a:gd name="connsiteX41" fmla="*/ 4980501 w 8177155"/>
              <a:gd name="connsiteY41" fmla="*/ 282551 h 453778"/>
              <a:gd name="connsiteX42" fmla="*/ 5137480 w 8177155"/>
              <a:gd name="connsiteY42" fmla="*/ 368165 h 453778"/>
              <a:gd name="connsiteX43" fmla="*/ 5223105 w 8177155"/>
              <a:gd name="connsiteY43" fmla="*/ 396703 h 453778"/>
              <a:gd name="connsiteX44" fmla="*/ 5465708 w 8177155"/>
              <a:gd name="connsiteY44" fmla="*/ 410972 h 453778"/>
              <a:gd name="connsiteX45" fmla="*/ 5522791 w 8177155"/>
              <a:gd name="connsiteY45" fmla="*/ 425240 h 453778"/>
              <a:gd name="connsiteX46" fmla="*/ 5579874 w 8177155"/>
              <a:gd name="connsiteY46" fmla="*/ 453778 h 453778"/>
              <a:gd name="connsiteX47" fmla="*/ 5736853 w 8177155"/>
              <a:gd name="connsiteY47" fmla="*/ 425240 h 453778"/>
              <a:gd name="connsiteX48" fmla="*/ 5808206 w 8177155"/>
              <a:gd name="connsiteY48" fmla="*/ 396703 h 453778"/>
              <a:gd name="connsiteX49" fmla="*/ 5922373 w 8177155"/>
              <a:gd name="connsiteY49" fmla="*/ 339627 h 453778"/>
              <a:gd name="connsiteX50" fmla="*/ 6065080 w 8177155"/>
              <a:gd name="connsiteY50" fmla="*/ 353896 h 453778"/>
              <a:gd name="connsiteX51" fmla="*/ 6635911 w 8177155"/>
              <a:gd name="connsiteY51" fmla="*/ 396703 h 453778"/>
              <a:gd name="connsiteX52" fmla="*/ 6735807 w 8177155"/>
              <a:gd name="connsiteY52" fmla="*/ 339627 h 453778"/>
              <a:gd name="connsiteX53" fmla="*/ 6821432 w 8177155"/>
              <a:gd name="connsiteY53" fmla="*/ 311089 h 453778"/>
              <a:gd name="connsiteX54" fmla="*/ 6978410 w 8177155"/>
              <a:gd name="connsiteY54" fmla="*/ 254013 h 453778"/>
              <a:gd name="connsiteX55" fmla="*/ 7806115 w 8177155"/>
              <a:gd name="connsiteY55" fmla="*/ 239744 h 453778"/>
              <a:gd name="connsiteX56" fmla="*/ 7977364 w 8177155"/>
              <a:gd name="connsiteY56" fmla="*/ 239744 h 453778"/>
              <a:gd name="connsiteX57" fmla="*/ 8020177 w 8177155"/>
              <a:gd name="connsiteY57" fmla="*/ 254013 h 453778"/>
              <a:gd name="connsiteX58" fmla="*/ 8177155 w 8177155"/>
              <a:gd name="connsiteY58" fmla="*/ 254013 h 453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8177155" h="453778">
                <a:moveTo>
                  <a:pt x="0" y="211207"/>
                </a:moveTo>
                <a:cubicBezTo>
                  <a:pt x="21939" y="222175"/>
                  <a:pt x="165385" y="295981"/>
                  <a:pt x="185520" y="296820"/>
                </a:cubicBezTo>
                <a:cubicBezTo>
                  <a:pt x="266875" y="300209"/>
                  <a:pt x="347256" y="277795"/>
                  <a:pt x="428124" y="268282"/>
                </a:cubicBezTo>
                <a:cubicBezTo>
                  <a:pt x="451909" y="258769"/>
                  <a:pt x="475176" y="247844"/>
                  <a:pt x="499478" y="239744"/>
                </a:cubicBezTo>
                <a:cubicBezTo>
                  <a:pt x="518085" y="233543"/>
                  <a:pt x="538196" y="232362"/>
                  <a:pt x="556561" y="225476"/>
                </a:cubicBezTo>
                <a:cubicBezTo>
                  <a:pt x="576480" y="218007"/>
                  <a:pt x="594616" y="206451"/>
                  <a:pt x="613644" y="196938"/>
                </a:cubicBezTo>
                <a:cubicBezTo>
                  <a:pt x="670727" y="201694"/>
                  <a:pt x="728391" y="201791"/>
                  <a:pt x="784893" y="211207"/>
                </a:cubicBezTo>
                <a:cubicBezTo>
                  <a:pt x="814569" y="216152"/>
                  <a:pt x="870518" y="239744"/>
                  <a:pt x="870518" y="239744"/>
                </a:cubicBezTo>
                <a:cubicBezTo>
                  <a:pt x="889546" y="254013"/>
                  <a:pt x="907432" y="269947"/>
                  <a:pt x="927601" y="282551"/>
                </a:cubicBezTo>
                <a:cubicBezTo>
                  <a:pt x="1037588" y="351284"/>
                  <a:pt x="1039830" y="299089"/>
                  <a:pt x="1227287" y="282551"/>
                </a:cubicBezTo>
                <a:cubicBezTo>
                  <a:pt x="1307981" y="275432"/>
                  <a:pt x="1389022" y="273038"/>
                  <a:pt x="1469890" y="268282"/>
                </a:cubicBezTo>
                <a:cubicBezTo>
                  <a:pt x="1523028" y="250572"/>
                  <a:pt x="1583485" y="225476"/>
                  <a:pt x="1641140" y="225476"/>
                </a:cubicBezTo>
                <a:cubicBezTo>
                  <a:pt x="1670075" y="225476"/>
                  <a:pt x="1698223" y="234988"/>
                  <a:pt x="1726764" y="239744"/>
                </a:cubicBezTo>
                <a:cubicBezTo>
                  <a:pt x="1770199" y="304888"/>
                  <a:pt x="1745716" y="291206"/>
                  <a:pt x="1855201" y="296820"/>
                </a:cubicBezTo>
                <a:cubicBezTo>
                  <a:pt x="2007297" y="304619"/>
                  <a:pt x="2159644" y="306333"/>
                  <a:pt x="2311866" y="311089"/>
                </a:cubicBezTo>
                <a:cubicBezTo>
                  <a:pt x="2340408" y="315845"/>
                  <a:pt x="2368556" y="325358"/>
                  <a:pt x="2397491" y="325358"/>
                </a:cubicBezTo>
                <a:cubicBezTo>
                  <a:pt x="2660780" y="325358"/>
                  <a:pt x="2536511" y="330488"/>
                  <a:pt x="2654365" y="296820"/>
                </a:cubicBezTo>
                <a:cubicBezTo>
                  <a:pt x="2690573" y="286476"/>
                  <a:pt x="2720044" y="282944"/>
                  <a:pt x="2754260" y="268282"/>
                </a:cubicBezTo>
                <a:cubicBezTo>
                  <a:pt x="2929397" y="193232"/>
                  <a:pt x="2710832" y="282858"/>
                  <a:pt x="2854156" y="211207"/>
                </a:cubicBezTo>
                <a:cubicBezTo>
                  <a:pt x="2907897" y="184340"/>
                  <a:pt x="2928086" y="182025"/>
                  <a:pt x="2982593" y="168400"/>
                </a:cubicBezTo>
                <a:cubicBezTo>
                  <a:pt x="2992107" y="154131"/>
                  <a:pt x="2997742" y="136306"/>
                  <a:pt x="3011134" y="125593"/>
                </a:cubicBezTo>
                <a:cubicBezTo>
                  <a:pt x="3022881" y="116197"/>
                  <a:pt x="3038996" y="109663"/>
                  <a:pt x="3053947" y="111324"/>
                </a:cubicBezTo>
                <a:cubicBezTo>
                  <a:pt x="3097024" y="116110"/>
                  <a:pt x="3148069" y="139808"/>
                  <a:pt x="3182384" y="168400"/>
                </a:cubicBezTo>
                <a:cubicBezTo>
                  <a:pt x="3197888" y="181318"/>
                  <a:pt x="3208774" y="199478"/>
                  <a:pt x="3225196" y="211207"/>
                </a:cubicBezTo>
                <a:cubicBezTo>
                  <a:pt x="3242507" y="223571"/>
                  <a:pt x="3263251" y="230232"/>
                  <a:pt x="3282279" y="239744"/>
                </a:cubicBezTo>
                <a:cubicBezTo>
                  <a:pt x="3296550" y="254013"/>
                  <a:pt x="3308669" y="270822"/>
                  <a:pt x="3325091" y="282551"/>
                </a:cubicBezTo>
                <a:cubicBezTo>
                  <a:pt x="3342402" y="294915"/>
                  <a:pt x="3363577" y="300759"/>
                  <a:pt x="3382174" y="311089"/>
                </a:cubicBezTo>
                <a:cubicBezTo>
                  <a:pt x="3406421" y="324558"/>
                  <a:pt x="3429743" y="339627"/>
                  <a:pt x="3453528" y="353896"/>
                </a:cubicBezTo>
                <a:cubicBezTo>
                  <a:pt x="3520125" y="339627"/>
                  <a:pt x="3590920" y="338385"/>
                  <a:pt x="3653319" y="311089"/>
                </a:cubicBezTo>
                <a:cubicBezTo>
                  <a:pt x="3672807" y="302564"/>
                  <a:pt x="3675605" y="274344"/>
                  <a:pt x="3681861" y="254013"/>
                </a:cubicBezTo>
                <a:cubicBezTo>
                  <a:pt x="3694759" y="212101"/>
                  <a:pt x="3692024" y="165407"/>
                  <a:pt x="3710402" y="125593"/>
                </a:cubicBezTo>
                <a:cubicBezTo>
                  <a:pt x="3734376" y="73656"/>
                  <a:pt x="3781486" y="64594"/>
                  <a:pt x="3824568" y="39980"/>
                </a:cubicBezTo>
                <a:cubicBezTo>
                  <a:pt x="3839460" y="31472"/>
                  <a:pt x="3853110" y="20955"/>
                  <a:pt x="3867381" y="11442"/>
                </a:cubicBezTo>
                <a:cubicBezTo>
                  <a:pt x="3949943" y="14882"/>
                  <a:pt x="4147006" y="0"/>
                  <a:pt x="4266963" y="39980"/>
                </a:cubicBezTo>
                <a:cubicBezTo>
                  <a:pt x="4291265" y="48079"/>
                  <a:pt x="4314532" y="59005"/>
                  <a:pt x="4338316" y="68517"/>
                </a:cubicBezTo>
                <a:cubicBezTo>
                  <a:pt x="4371615" y="101811"/>
                  <a:pt x="4409957" y="130731"/>
                  <a:pt x="4438212" y="168400"/>
                </a:cubicBezTo>
                <a:cubicBezTo>
                  <a:pt x="4460703" y="198384"/>
                  <a:pt x="4491724" y="245348"/>
                  <a:pt x="4523837" y="268282"/>
                </a:cubicBezTo>
                <a:cubicBezTo>
                  <a:pt x="4541148" y="280646"/>
                  <a:pt x="4562449" y="286267"/>
                  <a:pt x="4580920" y="296820"/>
                </a:cubicBezTo>
                <a:cubicBezTo>
                  <a:pt x="4660067" y="342042"/>
                  <a:pt x="4584070" y="317427"/>
                  <a:pt x="4695086" y="339627"/>
                </a:cubicBezTo>
                <a:cubicBezTo>
                  <a:pt x="4737898" y="330114"/>
                  <a:pt x="4783597" y="329235"/>
                  <a:pt x="4823523" y="311089"/>
                </a:cubicBezTo>
                <a:cubicBezTo>
                  <a:pt x="4839136" y="303993"/>
                  <a:pt x="4835191" y="271349"/>
                  <a:pt x="4852064" y="268282"/>
                </a:cubicBezTo>
                <a:cubicBezTo>
                  <a:pt x="4894445" y="260577"/>
                  <a:pt x="4937689" y="277795"/>
                  <a:pt x="4980501" y="282551"/>
                </a:cubicBezTo>
                <a:cubicBezTo>
                  <a:pt x="5056951" y="339881"/>
                  <a:pt x="5030370" y="326974"/>
                  <a:pt x="5137480" y="368165"/>
                </a:cubicBezTo>
                <a:cubicBezTo>
                  <a:pt x="5165560" y="378964"/>
                  <a:pt x="5193272" y="392812"/>
                  <a:pt x="5223105" y="396703"/>
                </a:cubicBezTo>
                <a:cubicBezTo>
                  <a:pt x="5303432" y="407179"/>
                  <a:pt x="5384840" y="406216"/>
                  <a:pt x="5465708" y="410972"/>
                </a:cubicBezTo>
                <a:cubicBezTo>
                  <a:pt x="5484736" y="415728"/>
                  <a:pt x="5504426" y="418354"/>
                  <a:pt x="5522791" y="425240"/>
                </a:cubicBezTo>
                <a:cubicBezTo>
                  <a:pt x="5542710" y="432709"/>
                  <a:pt x="5558601" y="453778"/>
                  <a:pt x="5579874" y="453778"/>
                </a:cubicBezTo>
                <a:cubicBezTo>
                  <a:pt x="5633058" y="453778"/>
                  <a:pt x="5684527" y="434753"/>
                  <a:pt x="5736853" y="425240"/>
                </a:cubicBezTo>
                <a:cubicBezTo>
                  <a:pt x="5760637" y="415728"/>
                  <a:pt x="5784947" y="407436"/>
                  <a:pt x="5808206" y="396703"/>
                </a:cubicBezTo>
                <a:cubicBezTo>
                  <a:pt x="5846837" y="378876"/>
                  <a:pt x="5922373" y="339627"/>
                  <a:pt x="5922373" y="339627"/>
                </a:cubicBezTo>
                <a:cubicBezTo>
                  <a:pt x="5969942" y="344383"/>
                  <a:pt x="6017375" y="350785"/>
                  <a:pt x="6065080" y="353896"/>
                </a:cubicBezTo>
                <a:cubicBezTo>
                  <a:pt x="6626298" y="390493"/>
                  <a:pt x="6409245" y="340044"/>
                  <a:pt x="6635911" y="396703"/>
                </a:cubicBezTo>
                <a:cubicBezTo>
                  <a:pt x="6674528" y="370962"/>
                  <a:pt x="6690544" y="357730"/>
                  <a:pt x="6735807" y="339627"/>
                </a:cubicBezTo>
                <a:cubicBezTo>
                  <a:pt x="6763741" y="328455"/>
                  <a:pt x="6793158" y="321369"/>
                  <a:pt x="6821432" y="311089"/>
                </a:cubicBezTo>
                <a:cubicBezTo>
                  <a:pt x="6847475" y="301620"/>
                  <a:pt x="6954505" y="255133"/>
                  <a:pt x="6978410" y="254013"/>
                </a:cubicBezTo>
                <a:cubicBezTo>
                  <a:pt x="7254050" y="241094"/>
                  <a:pt x="7530213" y="244500"/>
                  <a:pt x="7806115" y="239744"/>
                </a:cubicBezTo>
                <a:cubicBezTo>
                  <a:pt x="7891412" y="218424"/>
                  <a:pt x="7861320" y="218649"/>
                  <a:pt x="7977364" y="239744"/>
                </a:cubicBezTo>
                <a:cubicBezTo>
                  <a:pt x="7992164" y="242435"/>
                  <a:pt x="8005172" y="252941"/>
                  <a:pt x="8020177" y="254013"/>
                </a:cubicBezTo>
                <a:cubicBezTo>
                  <a:pt x="8072370" y="257741"/>
                  <a:pt x="8124829" y="254013"/>
                  <a:pt x="8177155" y="254013"/>
                </a:cubicBezTo>
              </a:path>
            </a:pathLst>
          </a:custGeom>
          <a:noFill/>
          <a:ln>
            <a:solidFill>
              <a:srgbClr val="FFFF00">
                <a:alpha val="2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yellow.gif"/>
          <p:cNvPicPr>
            <a:picLocks noChangeAspect="1"/>
          </p:cNvPicPr>
          <p:nvPr/>
        </p:nvPicPr>
        <p:blipFill>
          <a:blip r:embed="rId3">
            <a:alphaModFix amt="50000"/>
          </a:blip>
          <a:srcRect b="27554"/>
          <a:stretch>
            <a:fillRect/>
          </a:stretch>
        </p:blipFill>
        <p:spPr>
          <a:xfrm>
            <a:off x="3009900" y="2747050"/>
            <a:ext cx="5676900" cy="92006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997160" y="1373312"/>
            <a:ext cx="2696880" cy="2335088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Closure Period</a:t>
            </a:r>
            <a:endParaRPr lang="en-US" sz="2800" dirty="0">
              <a:solidFill>
                <a:srgbClr val="FFFFFF"/>
              </a:solidFill>
            </a:endParaRPr>
          </a:p>
        </p:txBody>
      </p:sp>
      <p:pic>
        <p:nvPicPr>
          <p:cNvPr id="15" name="Picture 14" descr="red.gif"/>
          <p:cNvPicPr>
            <a:picLocks noChangeAspect="1"/>
          </p:cNvPicPr>
          <p:nvPr/>
        </p:nvPicPr>
        <p:blipFill>
          <a:blip r:embed="rId4">
            <a:alphaModFix amt="50000"/>
          </a:blip>
          <a:srcRect b="4670"/>
          <a:stretch>
            <a:fillRect/>
          </a:stretch>
        </p:blipFill>
        <p:spPr>
          <a:xfrm>
            <a:off x="5643240" y="1926304"/>
            <a:ext cx="3086100" cy="17312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4392" y="3836920"/>
            <a:ext cx="60404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/>
              <a:t>Net Earnings (NE)</a:t>
            </a:r>
          </a:p>
          <a:p>
            <a:pPr algn="ctr"/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How much money it will make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8763" y="5356761"/>
            <a:ext cx="68105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/>
              <a:t>Internal Rate of Return (IRR)</a:t>
            </a:r>
          </a:p>
          <a:p>
            <a:pPr algn="ctr"/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How quickly it will make it</a:t>
            </a:r>
            <a:endParaRPr lang="en-US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385845" y="1034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8EB4E3"/>
                </a:solidFill>
              </a:rPr>
              <a:t>Closure vs. No Closure:</a:t>
            </a:r>
            <a:br>
              <a:rPr lang="en-US" sz="6000" dirty="0" smtClean="0">
                <a:solidFill>
                  <a:srgbClr val="8EB4E3"/>
                </a:solidFill>
              </a:rPr>
            </a:br>
            <a:r>
              <a:rPr lang="en-US" sz="3111" dirty="0" smtClean="0"/>
              <a:t>Site–Based Cost Model</a:t>
            </a:r>
            <a:endParaRPr lang="en-US" dirty="0"/>
          </a:p>
        </p:txBody>
      </p:sp>
      <p:sp>
        <p:nvSpPr>
          <p:cNvPr id="17" name="Freeform 16"/>
          <p:cNvSpPr/>
          <p:nvPr/>
        </p:nvSpPr>
        <p:spPr>
          <a:xfrm>
            <a:off x="457200" y="2747050"/>
            <a:ext cx="2590800" cy="923251"/>
          </a:xfrm>
          <a:custGeom>
            <a:avLst/>
            <a:gdLst>
              <a:gd name="connsiteX0" fmla="*/ 0 w 2511954"/>
              <a:gd name="connsiteY0" fmla="*/ 54210 h 753387"/>
              <a:gd name="connsiteX1" fmla="*/ 142708 w 2511954"/>
              <a:gd name="connsiteY1" fmla="*/ 68479 h 753387"/>
              <a:gd name="connsiteX2" fmla="*/ 185520 w 2511954"/>
              <a:gd name="connsiteY2" fmla="*/ 82748 h 753387"/>
              <a:gd name="connsiteX3" fmla="*/ 456665 w 2511954"/>
              <a:gd name="connsiteY3" fmla="*/ 54210 h 753387"/>
              <a:gd name="connsiteX4" fmla="*/ 642185 w 2511954"/>
              <a:gd name="connsiteY4" fmla="*/ 54210 h 753387"/>
              <a:gd name="connsiteX5" fmla="*/ 670727 w 2511954"/>
              <a:gd name="connsiteY5" fmla="*/ 111286 h 753387"/>
              <a:gd name="connsiteX6" fmla="*/ 770622 w 2511954"/>
              <a:gd name="connsiteY6" fmla="*/ 168362 h 753387"/>
              <a:gd name="connsiteX7" fmla="*/ 927601 w 2511954"/>
              <a:gd name="connsiteY7" fmla="*/ 154093 h 753387"/>
              <a:gd name="connsiteX8" fmla="*/ 1041767 w 2511954"/>
              <a:gd name="connsiteY8" fmla="*/ 111286 h 753387"/>
              <a:gd name="connsiteX9" fmla="*/ 1113121 w 2511954"/>
              <a:gd name="connsiteY9" fmla="*/ 97017 h 753387"/>
              <a:gd name="connsiteX10" fmla="*/ 1170204 w 2511954"/>
              <a:gd name="connsiteY10" fmla="*/ 82748 h 753387"/>
              <a:gd name="connsiteX11" fmla="*/ 1270100 w 2511954"/>
              <a:gd name="connsiteY11" fmla="*/ 97017 h 753387"/>
              <a:gd name="connsiteX12" fmla="*/ 1369995 w 2511954"/>
              <a:gd name="connsiteY12" fmla="*/ 154093 h 753387"/>
              <a:gd name="connsiteX13" fmla="*/ 1484161 w 2511954"/>
              <a:gd name="connsiteY13" fmla="*/ 182631 h 753387"/>
              <a:gd name="connsiteX14" fmla="*/ 1526973 w 2511954"/>
              <a:gd name="connsiteY14" fmla="*/ 154093 h 753387"/>
              <a:gd name="connsiteX15" fmla="*/ 1598327 w 2511954"/>
              <a:gd name="connsiteY15" fmla="*/ 97017 h 753387"/>
              <a:gd name="connsiteX16" fmla="*/ 1655410 w 2511954"/>
              <a:gd name="connsiteY16" fmla="*/ 82748 h 753387"/>
              <a:gd name="connsiteX17" fmla="*/ 1812389 w 2511954"/>
              <a:gd name="connsiteY17" fmla="*/ 97017 h 753387"/>
              <a:gd name="connsiteX18" fmla="*/ 2026451 w 2511954"/>
              <a:gd name="connsiteY18" fmla="*/ 211168 h 753387"/>
              <a:gd name="connsiteX19" fmla="*/ 2269054 w 2511954"/>
              <a:gd name="connsiteY19" fmla="*/ 182631 h 753387"/>
              <a:gd name="connsiteX20" fmla="*/ 2311866 w 2511954"/>
              <a:gd name="connsiteY20" fmla="*/ 168362 h 753387"/>
              <a:gd name="connsiteX21" fmla="*/ 2454574 w 2511954"/>
              <a:gd name="connsiteY21" fmla="*/ 182631 h 753387"/>
              <a:gd name="connsiteX22" fmla="*/ 2468845 w 2511954"/>
              <a:gd name="connsiteY22" fmla="*/ 311051 h 753387"/>
              <a:gd name="connsiteX23" fmla="*/ 2497386 w 2511954"/>
              <a:gd name="connsiteY23" fmla="*/ 510816 h 753387"/>
              <a:gd name="connsiteX24" fmla="*/ 2511657 w 2511954"/>
              <a:gd name="connsiteY24" fmla="*/ 753387 h 75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1954" h="753387">
                <a:moveTo>
                  <a:pt x="0" y="54210"/>
                </a:moveTo>
                <a:cubicBezTo>
                  <a:pt x="47569" y="58966"/>
                  <a:pt x="95457" y="61211"/>
                  <a:pt x="142708" y="68479"/>
                </a:cubicBezTo>
                <a:cubicBezTo>
                  <a:pt x="157576" y="70766"/>
                  <a:pt x="170493" y="83431"/>
                  <a:pt x="185520" y="82748"/>
                </a:cubicBezTo>
                <a:cubicBezTo>
                  <a:pt x="276307" y="78622"/>
                  <a:pt x="366283" y="63723"/>
                  <a:pt x="456665" y="54210"/>
                </a:cubicBezTo>
                <a:cubicBezTo>
                  <a:pt x="532666" y="23814"/>
                  <a:pt x="551823" y="0"/>
                  <a:pt x="642185" y="54210"/>
                </a:cubicBezTo>
                <a:cubicBezTo>
                  <a:pt x="660426" y="65153"/>
                  <a:pt x="656883" y="95136"/>
                  <a:pt x="670727" y="111286"/>
                </a:cubicBezTo>
                <a:cubicBezTo>
                  <a:pt x="705286" y="151600"/>
                  <a:pt x="727104" y="153858"/>
                  <a:pt x="770622" y="168362"/>
                </a:cubicBezTo>
                <a:cubicBezTo>
                  <a:pt x="822948" y="163606"/>
                  <a:pt x="875587" y="161523"/>
                  <a:pt x="927601" y="154093"/>
                </a:cubicBezTo>
                <a:cubicBezTo>
                  <a:pt x="945246" y="151573"/>
                  <a:pt x="1040689" y="111609"/>
                  <a:pt x="1041767" y="111286"/>
                </a:cubicBezTo>
                <a:cubicBezTo>
                  <a:pt x="1065000" y="104317"/>
                  <a:pt x="1089443" y="102278"/>
                  <a:pt x="1113121" y="97017"/>
                </a:cubicBezTo>
                <a:cubicBezTo>
                  <a:pt x="1132267" y="92763"/>
                  <a:pt x="1151176" y="87504"/>
                  <a:pt x="1170204" y="82748"/>
                </a:cubicBezTo>
                <a:cubicBezTo>
                  <a:pt x="1203503" y="87504"/>
                  <a:pt x="1237648" y="88168"/>
                  <a:pt x="1270100" y="97017"/>
                </a:cubicBezTo>
                <a:cubicBezTo>
                  <a:pt x="1325143" y="112027"/>
                  <a:pt x="1323494" y="130845"/>
                  <a:pt x="1369995" y="154093"/>
                </a:cubicBezTo>
                <a:cubicBezTo>
                  <a:pt x="1399250" y="168719"/>
                  <a:pt x="1457022" y="177204"/>
                  <a:pt x="1484161" y="182631"/>
                </a:cubicBezTo>
                <a:cubicBezTo>
                  <a:pt x="1498432" y="173118"/>
                  <a:pt x="1513252" y="164383"/>
                  <a:pt x="1526973" y="154093"/>
                </a:cubicBezTo>
                <a:cubicBezTo>
                  <a:pt x="1551340" y="135820"/>
                  <a:pt x="1571701" y="111807"/>
                  <a:pt x="1598327" y="97017"/>
                </a:cubicBezTo>
                <a:cubicBezTo>
                  <a:pt x="1615472" y="87493"/>
                  <a:pt x="1636382" y="87504"/>
                  <a:pt x="1655410" y="82748"/>
                </a:cubicBezTo>
                <a:cubicBezTo>
                  <a:pt x="1707736" y="87504"/>
                  <a:pt x="1761868" y="82584"/>
                  <a:pt x="1812389" y="97017"/>
                </a:cubicBezTo>
                <a:cubicBezTo>
                  <a:pt x="1865685" y="112242"/>
                  <a:pt x="1969061" y="176739"/>
                  <a:pt x="2026451" y="211168"/>
                </a:cubicBezTo>
                <a:cubicBezTo>
                  <a:pt x="2107319" y="201656"/>
                  <a:pt x="2188529" y="194708"/>
                  <a:pt x="2269054" y="182631"/>
                </a:cubicBezTo>
                <a:cubicBezTo>
                  <a:pt x="2283930" y="180400"/>
                  <a:pt x="2296824" y="168362"/>
                  <a:pt x="2311866" y="168362"/>
                </a:cubicBezTo>
                <a:cubicBezTo>
                  <a:pt x="2359673" y="168362"/>
                  <a:pt x="2407005" y="177875"/>
                  <a:pt x="2454574" y="182631"/>
                </a:cubicBezTo>
                <a:cubicBezTo>
                  <a:pt x="2459331" y="225438"/>
                  <a:pt x="2463274" y="268343"/>
                  <a:pt x="2468845" y="311051"/>
                </a:cubicBezTo>
                <a:cubicBezTo>
                  <a:pt x="2477546" y="377750"/>
                  <a:pt x="2490692" y="443885"/>
                  <a:pt x="2497386" y="510816"/>
                </a:cubicBezTo>
                <a:cubicBezTo>
                  <a:pt x="2511954" y="656475"/>
                  <a:pt x="2511657" y="668320"/>
                  <a:pt x="2511657" y="753387"/>
                </a:cubicBezTo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RR_NE_Slide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875220" y="312012"/>
            <a:ext cx="7010761" cy="650671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Rectangle 3"/>
          <p:cNvSpPr/>
          <p:nvPr/>
        </p:nvSpPr>
        <p:spPr>
          <a:xfrm rot="5400000">
            <a:off x="4175348" y="3126431"/>
            <a:ext cx="475080" cy="684601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Monthly Internal Rate of Return (%)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721" y="11986"/>
            <a:ext cx="419098" cy="680674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Net Earnings ($ PPP)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5400000">
            <a:off x="3834142" y="-3137436"/>
            <a:ext cx="902417" cy="72012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Profitability of 37 Closures</a:t>
            </a:r>
          </a:p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(Median of 1000 Model Runs)</a:t>
            </a:r>
            <a:endParaRPr lang="en-US" sz="1400" dirty="0">
              <a:solidFill>
                <a:schemeClr val="bg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6200000" flipH="1">
            <a:off x="484058" y="3450639"/>
            <a:ext cx="5072477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>
            <a:off x="1586780" y="4562889"/>
            <a:ext cx="5930902" cy="15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RR_NE_Slide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875220" y="312012"/>
            <a:ext cx="7010761" cy="650671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Rectangle 3"/>
          <p:cNvSpPr/>
          <p:nvPr/>
        </p:nvSpPr>
        <p:spPr>
          <a:xfrm rot="5400000">
            <a:off x="4175348" y="3126431"/>
            <a:ext cx="475080" cy="684601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Monthly Internal Rate of Return (%)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721" y="11986"/>
            <a:ext cx="419098" cy="680674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Net Earnings ($ PPP)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5400000">
            <a:off x="3834142" y="-3137436"/>
            <a:ext cx="902417" cy="72012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Profitability of 37 Closures</a:t>
            </a:r>
          </a:p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(Median of 1000 Model Runs)</a:t>
            </a:r>
            <a:endParaRPr lang="en-US" sz="1400" dirty="0">
              <a:solidFill>
                <a:schemeClr val="bg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6200000" flipH="1">
            <a:off x="484058" y="3450639"/>
            <a:ext cx="5072477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>
            <a:off x="1586780" y="4562889"/>
            <a:ext cx="5930902" cy="15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549400" y="4564478"/>
            <a:ext cx="1470894" cy="1417222"/>
          </a:xfrm>
          <a:prstGeom prst="rect">
            <a:avLst/>
          </a:prstGeom>
          <a:gradFill>
            <a:gsLst>
              <a:gs pos="1000">
                <a:srgbClr val="FF0000">
                  <a:alpha val="75000"/>
                </a:srgbClr>
              </a:gs>
              <a:gs pos="100000">
                <a:schemeClr val="accent2">
                  <a:lumMod val="20000"/>
                  <a:lumOff val="80000"/>
                  <a:alpha val="50000"/>
                </a:schemeClr>
              </a:gs>
            </a:gsLst>
            <a:lin ang="18900000" scaled="0"/>
          </a:gradFill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Not Profitable: 9/37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20294" y="990600"/>
            <a:ext cx="4523505" cy="3572289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rgbClr val="0000FF">
                  <a:alpha val="75000"/>
                </a:srgbClr>
              </a:gs>
            </a:gsLst>
            <a:lin ang="18900000" scaled="0"/>
          </a:gradFill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000000"/>
                </a:solidFill>
              </a:rPr>
              <a:t>Profitable: 28/37</a:t>
            </a:r>
          </a:p>
          <a:p>
            <a:pPr algn="ctr"/>
            <a:r>
              <a:rPr lang="en-US" sz="2800" dirty="0" smtClean="0">
                <a:solidFill>
                  <a:srgbClr val="000000"/>
                </a:solidFill>
              </a:rPr>
              <a:t>Mean NE: $450(PPP)</a:t>
            </a:r>
          </a:p>
          <a:p>
            <a:pPr algn="ctr"/>
            <a:r>
              <a:rPr lang="en-US" sz="4400" dirty="0" smtClean="0">
                <a:solidFill>
                  <a:srgbClr val="0000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Mean Monthly IRR: 88%</a:t>
            </a:r>
            <a:endParaRPr lang="en-US" sz="4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RR_NE_Slide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875220" y="312012"/>
            <a:ext cx="7010761" cy="650671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Rectangle 3"/>
          <p:cNvSpPr/>
          <p:nvPr/>
        </p:nvSpPr>
        <p:spPr>
          <a:xfrm rot="5400000">
            <a:off x="4175348" y="3126431"/>
            <a:ext cx="475080" cy="684601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Monthly Internal Rate of Return (%)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721" y="11986"/>
            <a:ext cx="419098" cy="680674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Net Earnings ($ PPP)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5400000">
            <a:off x="3834142" y="-3137436"/>
            <a:ext cx="902417" cy="72012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Profitability of 37 Closures</a:t>
            </a:r>
          </a:p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(Median of 1000 Model Runs)</a:t>
            </a:r>
            <a:endParaRPr lang="en-US" sz="1400" dirty="0">
              <a:solidFill>
                <a:schemeClr val="bg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6200000" flipH="1">
            <a:off x="484058" y="3450639"/>
            <a:ext cx="5072477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>
            <a:off x="1586780" y="4562889"/>
            <a:ext cx="5930902" cy="15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RR_NE_Slide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875220" y="312012"/>
            <a:ext cx="7010761" cy="650671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Rectangle 3"/>
          <p:cNvSpPr/>
          <p:nvPr/>
        </p:nvSpPr>
        <p:spPr>
          <a:xfrm rot="5400000">
            <a:off x="4175348" y="3126431"/>
            <a:ext cx="475080" cy="684601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Monthly Internal Rate of Return (%)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721" y="11986"/>
            <a:ext cx="419098" cy="680674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Net Earnings ($ PPP)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5400000">
            <a:off x="3834142" y="-3137436"/>
            <a:ext cx="902417" cy="72012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Profitability of 37 Closures</a:t>
            </a:r>
          </a:p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(Median of 1000 Model Runs)</a:t>
            </a:r>
            <a:endParaRPr lang="en-US" sz="1400" dirty="0">
              <a:solidFill>
                <a:schemeClr val="bg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6200000" flipH="1">
            <a:off x="484058" y="3450639"/>
            <a:ext cx="5072477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>
            <a:off x="1586780" y="4562889"/>
            <a:ext cx="5930902" cy="15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549400" y="4564478"/>
            <a:ext cx="1470894" cy="1417222"/>
          </a:xfrm>
          <a:prstGeom prst="rect">
            <a:avLst/>
          </a:prstGeom>
          <a:gradFill>
            <a:gsLst>
              <a:gs pos="1000">
                <a:srgbClr val="FF0000">
                  <a:alpha val="75000"/>
                </a:srgbClr>
              </a:gs>
              <a:gs pos="100000">
                <a:schemeClr val="accent2">
                  <a:lumMod val="20000"/>
                  <a:lumOff val="80000"/>
                  <a:alpha val="50000"/>
                </a:schemeClr>
              </a:gs>
            </a:gsLst>
            <a:lin ang="18900000" scaled="0"/>
          </a:gradFill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Not Profitable: 9/37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41700" y="990600"/>
            <a:ext cx="4102099" cy="3572289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rgbClr val="0000FF">
                  <a:alpha val="75000"/>
                </a:srgbClr>
              </a:gs>
            </a:gsLst>
            <a:lin ang="18900000" scaled="0"/>
          </a:gradFill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000000"/>
                </a:solidFill>
              </a:rPr>
              <a:t>Profitable at 30% Monthly Discount Rate: 20/37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RR_NE_Slide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875220" y="312012"/>
            <a:ext cx="7010760" cy="650671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Rectangle 3"/>
          <p:cNvSpPr/>
          <p:nvPr/>
        </p:nvSpPr>
        <p:spPr>
          <a:xfrm rot="5400000">
            <a:off x="4175348" y="3126431"/>
            <a:ext cx="475080" cy="684601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Monthly Internal Rate of Return (%)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721" y="11986"/>
            <a:ext cx="419098" cy="680674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Net Earnings ($ PPP)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5400000">
            <a:off x="3834142" y="-3137436"/>
            <a:ext cx="902417" cy="72012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Profitability: Effect of Illegal Catch</a:t>
            </a:r>
          </a:p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(Median of 1000 Model Runs)</a:t>
            </a:r>
            <a:endParaRPr lang="en-US" sz="1400" dirty="0">
              <a:solidFill>
                <a:schemeClr val="bg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6200000" flipH="1">
            <a:off x="484058" y="3450639"/>
            <a:ext cx="5072477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>
            <a:off x="1586780" y="4562889"/>
            <a:ext cx="5930902" cy="15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RR_NE_Slide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989880" y="888819"/>
            <a:ext cx="6896102" cy="576481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Rectangle 3"/>
          <p:cNvSpPr/>
          <p:nvPr/>
        </p:nvSpPr>
        <p:spPr>
          <a:xfrm rot="5400000">
            <a:off x="4200390" y="3101389"/>
            <a:ext cx="475080" cy="689610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Illegal Catch as Percentage of Baseline Catch (%)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64121" y="11986"/>
            <a:ext cx="419098" cy="677499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Net Earnings ($ PPP)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5400000">
            <a:off x="3973842" y="-2997735"/>
            <a:ext cx="902417" cy="69218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Effect of Illegal Catch on Net Earnings</a:t>
            </a:r>
          </a:p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(Median of 1000 Model Runs)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4445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Do the </a:t>
            </a:r>
            <a:r>
              <a:rPr lang="en-US" dirty="0" smtClean="0">
                <a:solidFill>
                  <a:srgbClr val="FFFF00"/>
                </a:solidFill>
              </a:rPr>
              <a:t>costs </a:t>
            </a:r>
            <a:r>
              <a:rPr lang="en-US" dirty="0" smtClean="0"/>
              <a:t>of the closures pay off economically?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15094" y="1914525"/>
            <a:ext cx="10630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Yes.</a:t>
            </a:r>
            <a:endParaRPr lang="en-US" sz="4400" dirty="0">
              <a:solidFill>
                <a:srgbClr val="FFFF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830387" y="2684675"/>
            <a:ext cx="5442903" cy="4082177"/>
            <a:chOff x="1830387" y="2684675"/>
            <a:chExt cx="5442903" cy="4082177"/>
          </a:xfrm>
        </p:grpSpPr>
        <p:pic>
          <p:nvPicPr>
            <p:cNvPr id="7" name="Picture 6" descr="Profitability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30387" y="2684675"/>
              <a:ext cx="5442903" cy="408217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4978400" y="4991100"/>
              <a:ext cx="2184400" cy="12319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Majority of Closures Profitable: 28/37</a:t>
              </a: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NE: + $450 (PPP) 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0558" y="165101"/>
            <a:ext cx="3383679" cy="58477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Fisheries Benefits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085691" y="165101"/>
            <a:ext cx="3397719" cy="58477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Economic Benefits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2939391" y="3594101"/>
            <a:ext cx="3397719" cy="58477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Social Benefits</a:t>
            </a:r>
            <a:endParaRPr lang="en-US" sz="3200" dirty="0"/>
          </a:p>
        </p:txBody>
      </p:sp>
      <p:pic>
        <p:nvPicPr>
          <p:cNvPr id="12" name="Picture 11" descr="©_BV_Garth_Cripps_2008_0435.JPG"/>
          <p:cNvPicPr>
            <a:picLocks noChangeAspect="1"/>
          </p:cNvPicPr>
          <p:nvPr/>
        </p:nvPicPr>
        <p:blipFill>
          <a:blip r:embed="rId3"/>
          <a:srcRect t="9147" r="19241"/>
          <a:stretch>
            <a:fillRect/>
          </a:stretch>
        </p:blipFill>
        <p:spPr>
          <a:xfrm>
            <a:off x="2939391" y="4178876"/>
            <a:ext cx="3397719" cy="254828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3035110" y="5981700"/>
            <a:ext cx="3213290" cy="6731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chemeClr val="bg1"/>
                </a:solidFill>
              </a:rPr>
              <a:t>Increased understanding of and support for community management</a:t>
            </a:r>
            <a:endParaRPr lang="en-US" sz="1500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690" y="749877"/>
            <a:ext cx="3397719" cy="2550288"/>
          </a:xfrm>
          <a:prstGeom prst="rect">
            <a:avLst/>
          </a:prstGeom>
        </p:spPr>
      </p:pic>
      <p:pic>
        <p:nvPicPr>
          <p:cNvPr id="17" name="Picture 16" descr="OldLad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558" y="749878"/>
            <a:ext cx="3400384" cy="255028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9562"/>
            <a:ext cx="8229600" cy="1143000"/>
          </a:xfrm>
        </p:spPr>
        <p:txBody>
          <a:bodyPr/>
          <a:lstStyle/>
          <a:p>
            <a:r>
              <a:rPr lang="en-US" dirty="0" smtClean="0"/>
              <a:t>Study brought to you by: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843090"/>
            <a:ext cx="5791200" cy="297961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250,000+ measured octopus</a:t>
            </a:r>
          </a:p>
          <a:p>
            <a:r>
              <a:rPr lang="en-US" sz="2400" dirty="0" smtClean="0"/>
              <a:t>3,000+ cooperative fishers</a:t>
            </a:r>
          </a:p>
          <a:p>
            <a:r>
              <a:rPr lang="en-US" sz="2400" dirty="0" smtClean="0"/>
              <a:t>Hundreds of households</a:t>
            </a:r>
          </a:p>
          <a:p>
            <a:r>
              <a:rPr lang="en-US" sz="2400" dirty="0" smtClean="0"/>
              <a:t>Dozens of patient </a:t>
            </a:r>
            <a:r>
              <a:rPr lang="en-US" sz="2400" dirty="0" err="1" smtClean="0"/>
              <a:t>nahoda</a:t>
            </a:r>
            <a:r>
              <a:rPr lang="en-US" sz="2400" dirty="0" smtClean="0"/>
              <a:t>, informants</a:t>
            </a:r>
          </a:p>
          <a:p>
            <a:r>
              <a:rPr lang="en-US" sz="2400" dirty="0" smtClean="0"/>
              <a:t>1,000+ hours of data collection, entry, QC</a:t>
            </a:r>
          </a:p>
          <a:p>
            <a:r>
              <a:rPr lang="en-US" sz="2400" dirty="0" smtClean="0"/>
              <a:t>Immeasurable effort of BV staff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4" name="Picture 3" descr="©_BV_Garth_Cripps_2007_0519.JPG"/>
          <p:cNvPicPr>
            <a:picLocks noChangeAspect="1"/>
          </p:cNvPicPr>
          <p:nvPr/>
        </p:nvPicPr>
        <p:blipFill>
          <a:blip r:embed="rId3"/>
          <a:srcRect t="24286"/>
          <a:stretch>
            <a:fillRect/>
          </a:stretch>
        </p:blipFill>
        <p:spPr>
          <a:xfrm>
            <a:off x="0" y="4851400"/>
            <a:ext cx="9144001" cy="2019300"/>
          </a:xfrm>
          <a:prstGeom prst="rect">
            <a:avLst/>
          </a:prstGeom>
        </p:spPr>
      </p:pic>
      <p:pic>
        <p:nvPicPr>
          <p:cNvPr id="5" name="Picture 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3944811"/>
            <a:ext cx="3093937" cy="893889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8" name="Picture 35"/>
          <p:cNvPicPr>
            <a:picLocks noChangeAspect="1" noChangeArrowheads="1"/>
          </p:cNvPicPr>
          <p:nvPr/>
        </p:nvPicPr>
        <p:blipFill>
          <a:blip r:embed="rId5"/>
          <a:srcRect l="5724"/>
          <a:stretch>
            <a:fillRect/>
          </a:stretch>
        </p:blipFill>
        <p:spPr bwMode="auto">
          <a:xfrm>
            <a:off x="469899" y="3046103"/>
            <a:ext cx="927101" cy="8987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9" name="Picture 3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82055" y="3118984"/>
            <a:ext cx="850046" cy="8258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0" name="Picture 9" descr="Cordi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47700"/>
            <a:ext cx="1295400" cy="895350"/>
          </a:xfrm>
          <a:prstGeom prst="rect">
            <a:avLst/>
          </a:prstGeom>
        </p:spPr>
      </p:pic>
      <p:pic>
        <p:nvPicPr>
          <p:cNvPr id="12" name="Picture 11" descr="nsc.tif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0800" y="647700"/>
            <a:ext cx="875886" cy="895350"/>
          </a:xfrm>
          <a:prstGeom prst="rect">
            <a:avLst/>
          </a:prstGeom>
        </p:spPr>
      </p:pic>
      <p:pic>
        <p:nvPicPr>
          <p:cNvPr id="13" name="Picture 12" descr="logo.gif"/>
          <p:cNvPicPr>
            <a:picLocks noChangeAspect="1"/>
          </p:cNvPicPr>
          <p:nvPr/>
        </p:nvPicPr>
        <p:blipFill>
          <a:blip r:embed="rId9"/>
          <a:srcRect t="25714" b="20000"/>
          <a:stretch>
            <a:fillRect/>
          </a:stretch>
        </p:blipFill>
        <p:spPr>
          <a:xfrm>
            <a:off x="1" y="1980090"/>
            <a:ext cx="3081236" cy="45033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4" name="Picture 13" descr="logo2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" y="2443123"/>
            <a:ext cx="3093936" cy="675861"/>
          </a:xfrm>
          <a:prstGeom prst="rect">
            <a:avLst/>
          </a:prstGeom>
        </p:spPr>
      </p:pic>
      <p:pic>
        <p:nvPicPr>
          <p:cNvPr id="15" name="Picture 14" descr="WaterlooLogo.gif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" y="1555750"/>
            <a:ext cx="3093936" cy="411640"/>
          </a:xfrm>
          <a:prstGeom prst="rect">
            <a:avLst/>
          </a:prstGeom>
        </p:spPr>
      </p:pic>
      <p:pic>
        <p:nvPicPr>
          <p:cNvPr id="16" name="Picture 15" descr="NOAA.gif"/>
          <p:cNvPicPr>
            <a:picLocks noChangeAspect="1"/>
          </p:cNvPicPr>
          <p:nvPr/>
        </p:nvPicPr>
        <p:blipFill>
          <a:blip r:embed="rId12"/>
          <a:srcRect r="88764"/>
          <a:stretch>
            <a:fillRect/>
          </a:stretch>
        </p:blipFill>
        <p:spPr>
          <a:xfrm>
            <a:off x="2209387" y="660400"/>
            <a:ext cx="871850" cy="8763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TextBox 16"/>
          <p:cNvSpPr txBox="1"/>
          <p:nvPr/>
        </p:nvSpPr>
        <p:spPr>
          <a:xfrm>
            <a:off x="-1" y="6399768"/>
            <a:ext cx="4483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Photos courtesy of Garth Cripps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479801" y="3794355"/>
            <a:ext cx="5246097" cy="707886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Questions?: Email:	</a:t>
            </a:r>
            <a:r>
              <a:rPr lang="en-US" sz="2000" dirty="0" smtClean="0">
                <a:solidFill>
                  <a:srgbClr val="FFFFFF"/>
                </a:solidFill>
                <a:hlinkClick r:id="rId13"/>
              </a:rPr>
              <a:t>koleson@hawaii.edu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</a:p>
          <a:p>
            <a:r>
              <a:rPr lang="en-US" sz="2000" dirty="0" smtClean="0"/>
              <a:t>			Or: 	</a:t>
            </a:r>
            <a:r>
              <a:rPr lang="en-US" sz="2000" dirty="0" smtClean="0">
                <a:solidFill>
                  <a:srgbClr val="FFFFFF"/>
                </a:solidFill>
                <a:hlinkClick r:id="rId14"/>
              </a:rPr>
              <a:t>tom.andrew.oliver@gmail.com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" y="4851400"/>
            <a:ext cx="1063313" cy="106331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5845" y="1034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8EB4E3"/>
                </a:solidFill>
              </a:rPr>
              <a:t>Modeling Costs &amp; Benefits:</a:t>
            </a:r>
            <a:br>
              <a:rPr lang="en-US" sz="6000" dirty="0" smtClean="0">
                <a:solidFill>
                  <a:srgbClr val="8EB4E3"/>
                </a:solidFill>
              </a:rPr>
            </a:br>
            <a:r>
              <a:rPr lang="en-US" sz="3111" dirty="0" smtClean="0"/>
              <a:t>The Closure Site–Based Economic Model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1926304"/>
            <a:ext cx="8229600" cy="1740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800" dirty="0" smtClean="0">
                <a:solidFill>
                  <a:srgbClr val="FF0000"/>
                </a:solidFill>
              </a:rPr>
              <a:t>Actual Closure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	Data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4461613"/>
            <a:ext cx="8229600" cy="1740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800" dirty="0" smtClean="0">
                <a:solidFill>
                  <a:srgbClr val="FFFF00"/>
                </a:solidFill>
              </a:rPr>
              <a:t>“No Closure”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Modeled From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Fishery Data</a:t>
            </a:r>
          </a:p>
        </p:txBody>
      </p:sp>
      <p:sp>
        <p:nvSpPr>
          <p:cNvPr id="10" name="Freeform 9"/>
          <p:cNvSpPr/>
          <p:nvPr/>
        </p:nvSpPr>
        <p:spPr>
          <a:xfrm>
            <a:off x="485206" y="2956532"/>
            <a:ext cx="2511954" cy="753387"/>
          </a:xfrm>
          <a:custGeom>
            <a:avLst/>
            <a:gdLst>
              <a:gd name="connsiteX0" fmla="*/ 0 w 2511954"/>
              <a:gd name="connsiteY0" fmla="*/ 54210 h 753387"/>
              <a:gd name="connsiteX1" fmla="*/ 142708 w 2511954"/>
              <a:gd name="connsiteY1" fmla="*/ 68479 h 753387"/>
              <a:gd name="connsiteX2" fmla="*/ 185520 w 2511954"/>
              <a:gd name="connsiteY2" fmla="*/ 82748 h 753387"/>
              <a:gd name="connsiteX3" fmla="*/ 456665 w 2511954"/>
              <a:gd name="connsiteY3" fmla="*/ 54210 h 753387"/>
              <a:gd name="connsiteX4" fmla="*/ 642185 w 2511954"/>
              <a:gd name="connsiteY4" fmla="*/ 54210 h 753387"/>
              <a:gd name="connsiteX5" fmla="*/ 670727 w 2511954"/>
              <a:gd name="connsiteY5" fmla="*/ 111286 h 753387"/>
              <a:gd name="connsiteX6" fmla="*/ 770622 w 2511954"/>
              <a:gd name="connsiteY6" fmla="*/ 168362 h 753387"/>
              <a:gd name="connsiteX7" fmla="*/ 927601 w 2511954"/>
              <a:gd name="connsiteY7" fmla="*/ 154093 h 753387"/>
              <a:gd name="connsiteX8" fmla="*/ 1041767 w 2511954"/>
              <a:gd name="connsiteY8" fmla="*/ 111286 h 753387"/>
              <a:gd name="connsiteX9" fmla="*/ 1113121 w 2511954"/>
              <a:gd name="connsiteY9" fmla="*/ 97017 h 753387"/>
              <a:gd name="connsiteX10" fmla="*/ 1170204 w 2511954"/>
              <a:gd name="connsiteY10" fmla="*/ 82748 h 753387"/>
              <a:gd name="connsiteX11" fmla="*/ 1270100 w 2511954"/>
              <a:gd name="connsiteY11" fmla="*/ 97017 h 753387"/>
              <a:gd name="connsiteX12" fmla="*/ 1369995 w 2511954"/>
              <a:gd name="connsiteY12" fmla="*/ 154093 h 753387"/>
              <a:gd name="connsiteX13" fmla="*/ 1484161 w 2511954"/>
              <a:gd name="connsiteY13" fmla="*/ 182631 h 753387"/>
              <a:gd name="connsiteX14" fmla="*/ 1526973 w 2511954"/>
              <a:gd name="connsiteY14" fmla="*/ 154093 h 753387"/>
              <a:gd name="connsiteX15" fmla="*/ 1598327 w 2511954"/>
              <a:gd name="connsiteY15" fmla="*/ 97017 h 753387"/>
              <a:gd name="connsiteX16" fmla="*/ 1655410 w 2511954"/>
              <a:gd name="connsiteY16" fmla="*/ 82748 h 753387"/>
              <a:gd name="connsiteX17" fmla="*/ 1812389 w 2511954"/>
              <a:gd name="connsiteY17" fmla="*/ 97017 h 753387"/>
              <a:gd name="connsiteX18" fmla="*/ 2026451 w 2511954"/>
              <a:gd name="connsiteY18" fmla="*/ 211168 h 753387"/>
              <a:gd name="connsiteX19" fmla="*/ 2269054 w 2511954"/>
              <a:gd name="connsiteY19" fmla="*/ 182631 h 753387"/>
              <a:gd name="connsiteX20" fmla="*/ 2311866 w 2511954"/>
              <a:gd name="connsiteY20" fmla="*/ 168362 h 753387"/>
              <a:gd name="connsiteX21" fmla="*/ 2454574 w 2511954"/>
              <a:gd name="connsiteY21" fmla="*/ 182631 h 753387"/>
              <a:gd name="connsiteX22" fmla="*/ 2468845 w 2511954"/>
              <a:gd name="connsiteY22" fmla="*/ 311051 h 753387"/>
              <a:gd name="connsiteX23" fmla="*/ 2497386 w 2511954"/>
              <a:gd name="connsiteY23" fmla="*/ 510816 h 753387"/>
              <a:gd name="connsiteX24" fmla="*/ 2511657 w 2511954"/>
              <a:gd name="connsiteY24" fmla="*/ 753387 h 75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1954" h="753387">
                <a:moveTo>
                  <a:pt x="0" y="54210"/>
                </a:moveTo>
                <a:cubicBezTo>
                  <a:pt x="47569" y="58966"/>
                  <a:pt x="95457" y="61211"/>
                  <a:pt x="142708" y="68479"/>
                </a:cubicBezTo>
                <a:cubicBezTo>
                  <a:pt x="157576" y="70766"/>
                  <a:pt x="170493" y="83431"/>
                  <a:pt x="185520" y="82748"/>
                </a:cubicBezTo>
                <a:cubicBezTo>
                  <a:pt x="276307" y="78622"/>
                  <a:pt x="366283" y="63723"/>
                  <a:pt x="456665" y="54210"/>
                </a:cubicBezTo>
                <a:cubicBezTo>
                  <a:pt x="532666" y="23814"/>
                  <a:pt x="551823" y="0"/>
                  <a:pt x="642185" y="54210"/>
                </a:cubicBezTo>
                <a:cubicBezTo>
                  <a:pt x="660426" y="65153"/>
                  <a:pt x="656883" y="95136"/>
                  <a:pt x="670727" y="111286"/>
                </a:cubicBezTo>
                <a:cubicBezTo>
                  <a:pt x="705286" y="151600"/>
                  <a:pt x="727104" y="153858"/>
                  <a:pt x="770622" y="168362"/>
                </a:cubicBezTo>
                <a:cubicBezTo>
                  <a:pt x="822948" y="163606"/>
                  <a:pt x="875587" y="161523"/>
                  <a:pt x="927601" y="154093"/>
                </a:cubicBezTo>
                <a:cubicBezTo>
                  <a:pt x="945246" y="151573"/>
                  <a:pt x="1040689" y="111609"/>
                  <a:pt x="1041767" y="111286"/>
                </a:cubicBezTo>
                <a:cubicBezTo>
                  <a:pt x="1065000" y="104317"/>
                  <a:pt x="1089443" y="102278"/>
                  <a:pt x="1113121" y="97017"/>
                </a:cubicBezTo>
                <a:cubicBezTo>
                  <a:pt x="1132267" y="92763"/>
                  <a:pt x="1151176" y="87504"/>
                  <a:pt x="1170204" y="82748"/>
                </a:cubicBezTo>
                <a:cubicBezTo>
                  <a:pt x="1203503" y="87504"/>
                  <a:pt x="1237648" y="88168"/>
                  <a:pt x="1270100" y="97017"/>
                </a:cubicBezTo>
                <a:cubicBezTo>
                  <a:pt x="1325143" y="112027"/>
                  <a:pt x="1323494" y="130845"/>
                  <a:pt x="1369995" y="154093"/>
                </a:cubicBezTo>
                <a:cubicBezTo>
                  <a:pt x="1399250" y="168719"/>
                  <a:pt x="1457022" y="177204"/>
                  <a:pt x="1484161" y="182631"/>
                </a:cubicBezTo>
                <a:cubicBezTo>
                  <a:pt x="1498432" y="173118"/>
                  <a:pt x="1513252" y="164383"/>
                  <a:pt x="1526973" y="154093"/>
                </a:cubicBezTo>
                <a:cubicBezTo>
                  <a:pt x="1551340" y="135820"/>
                  <a:pt x="1571701" y="111807"/>
                  <a:pt x="1598327" y="97017"/>
                </a:cubicBezTo>
                <a:cubicBezTo>
                  <a:pt x="1615472" y="87493"/>
                  <a:pt x="1636382" y="87504"/>
                  <a:pt x="1655410" y="82748"/>
                </a:cubicBezTo>
                <a:cubicBezTo>
                  <a:pt x="1707736" y="87504"/>
                  <a:pt x="1761868" y="82584"/>
                  <a:pt x="1812389" y="97017"/>
                </a:cubicBezTo>
                <a:cubicBezTo>
                  <a:pt x="1865685" y="112242"/>
                  <a:pt x="1969061" y="176739"/>
                  <a:pt x="2026451" y="211168"/>
                </a:cubicBezTo>
                <a:cubicBezTo>
                  <a:pt x="2107319" y="201656"/>
                  <a:pt x="2188529" y="194708"/>
                  <a:pt x="2269054" y="182631"/>
                </a:cubicBezTo>
                <a:cubicBezTo>
                  <a:pt x="2283930" y="180400"/>
                  <a:pt x="2296824" y="168362"/>
                  <a:pt x="2311866" y="168362"/>
                </a:cubicBezTo>
                <a:cubicBezTo>
                  <a:pt x="2359673" y="168362"/>
                  <a:pt x="2407005" y="177875"/>
                  <a:pt x="2454574" y="182631"/>
                </a:cubicBezTo>
                <a:cubicBezTo>
                  <a:pt x="2459331" y="225438"/>
                  <a:pt x="2463274" y="268343"/>
                  <a:pt x="2468845" y="311051"/>
                </a:cubicBezTo>
                <a:cubicBezTo>
                  <a:pt x="2477546" y="377750"/>
                  <a:pt x="2490692" y="443885"/>
                  <a:pt x="2497386" y="510816"/>
                </a:cubicBezTo>
                <a:cubicBezTo>
                  <a:pt x="2511954" y="656475"/>
                  <a:pt x="2511657" y="668320"/>
                  <a:pt x="2511657" y="75338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5740400" y="1981200"/>
            <a:ext cx="2946400" cy="1685913"/>
          </a:xfrm>
          <a:custGeom>
            <a:avLst/>
            <a:gdLst>
              <a:gd name="connsiteX0" fmla="*/ 0 w 3053946"/>
              <a:gd name="connsiteY0" fmla="*/ 1640926 h 1640926"/>
              <a:gd name="connsiteX1" fmla="*/ 14271 w 3053946"/>
              <a:gd name="connsiteY1" fmla="*/ 1098707 h 1640926"/>
              <a:gd name="connsiteX2" fmla="*/ 99895 w 3053946"/>
              <a:gd name="connsiteY2" fmla="*/ 613563 h 1640926"/>
              <a:gd name="connsiteX3" fmla="*/ 114166 w 3053946"/>
              <a:gd name="connsiteY3" fmla="*/ 128420 h 1640926"/>
              <a:gd name="connsiteX4" fmla="*/ 171249 w 3053946"/>
              <a:gd name="connsiteY4" fmla="*/ 0 h 1640926"/>
              <a:gd name="connsiteX5" fmla="*/ 271145 w 3053946"/>
              <a:gd name="connsiteY5" fmla="*/ 14269 h 1640926"/>
              <a:gd name="connsiteX6" fmla="*/ 313957 w 3053946"/>
              <a:gd name="connsiteY6" fmla="*/ 99882 h 1640926"/>
              <a:gd name="connsiteX7" fmla="*/ 399582 w 3053946"/>
              <a:gd name="connsiteY7" fmla="*/ 171227 h 1640926"/>
              <a:gd name="connsiteX8" fmla="*/ 413852 w 3053946"/>
              <a:gd name="connsiteY8" fmla="*/ 285378 h 1640926"/>
              <a:gd name="connsiteX9" fmla="*/ 470935 w 3053946"/>
              <a:gd name="connsiteY9" fmla="*/ 413798 h 1640926"/>
              <a:gd name="connsiteX10" fmla="*/ 499477 w 3053946"/>
              <a:gd name="connsiteY10" fmla="*/ 527950 h 1640926"/>
              <a:gd name="connsiteX11" fmla="*/ 599372 w 3053946"/>
              <a:gd name="connsiteY11" fmla="*/ 684908 h 1640926"/>
              <a:gd name="connsiteX12" fmla="*/ 642185 w 3053946"/>
              <a:gd name="connsiteY12" fmla="*/ 670639 h 1640926"/>
              <a:gd name="connsiteX13" fmla="*/ 684997 w 3053946"/>
              <a:gd name="connsiteY13" fmla="*/ 627832 h 1640926"/>
              <a:gd name="connsiteX14" fmla="*/ 770622 w 3053946"/>
              <a:gd name="connsiteY14" fmla="*/ 513681 h 1640926"/>
              <a:gd name="connsiteX15" fmla="*/ 813434 w 3053946"/>
              <a:gd name="connsiteY15" fmla="*/ 556488 h 1640926"/>
              <a:gd name="connsiteX16" fmla="*/ 884788 w 3053946"/>
              <a:gd name="connsiteY16" fmla="*/ 599294 h 1640926"/>
              <a:gd name="connsiteX17" fmla="*/ 984683 w 3053946"/>
              <a:gd name="connsiteY17" fmla="*/ 684908 h 1640926"/>
              <a:gd name="connsiteX18" fmla="*/ 1013225 w 3053946"/>
              <a:gd name="connsiteY18" fmla="*/ 741984 h 1640926"/>
              <a:gd name="connsiteX19" fmla="*/ 1084579 w 3053946"/>
              <a:gd name="connsiteY19" fmla="*/ 841866 h 1640926"/>
              <a:gd name="connsiteX20" fmla="*/ 1098850 w 3053946"/>
              <a:gd name="connsiteY20" fmla="*/ 913211 h 1640926"/>
              <a:gd name="connsiteX21" fmla="*/ 1198745 w 3053946"/>
              <a:gd name="connsiteY21" fmla="*/ 984555 h 1640926"/>
              <a:gd name="connsiteX22" fmla="*/ 1312911 w 3053946"/>
              <a:gd name="connsiteY22" fmla="*/ 941749 h 1640926"/>
              <a:gd name="connsiteX23" fmla="*/ 1327182 w 3053946"/>
              <a:gd name="connsiteY23" fmla="*/ 898942 h 1640926"/>
              <a:gd name="connsiteX24" fmla="*/ 1369994 w 3053946"/>
              <a:gd name="connsiteY24" fmla="*/ 884673 h 1640926"/>
              <a:gd name="connsiteX25" fmla="*/ 1498431 w 3053946"/>
              <a:gd name="connsiteY25" fmla="*/ 784790 h 1640926"/>
              <a:gd name="connsiteX26" fmla="*/ 1555514 w 3053946"/>
              <a:gd name="connsiteY26" fmla="*/ 770521 h 1640926"/>
              <a:gd name="connsiteX27" fmla="*/ 1669681 w 3053946"/>
              <a:gd name="connsiteY27" fmla="*/ 799059 h 1640926"/>
              <a:gd name="connsiteX28" fmla="*/ 1769576 w 3053946"/>
              <a:gd name="connsiteY28" fmla="*/ 898942 h 1640926"/>
              <a:gd name="connsiteX29" fmla="*/ 2069262 w 3053946"/>
              <a:gd name="connsiteY29" fmla="*/ 913211 h 1640926"/>
              <a:gd name="connsiteX30" fmla="*/ 2126345 w 3053946"/>
              <a:gd name="connsiteY30" fmla="*/ 941749 h 1640926"/>
              <a:gd name="connsiteX31" fmla="*/ 2211970 w 3053946"/>
              <a:gd name="connsiteY31" fmla="*/ 1041631 h 1640926"/>
              <a:gd name="connsiteX32" fmla="*/ 2340407 w 3053946"/>
              <a:gd name="connsiteY32" fmla="*/ 1070169 h 1640926"/>
              <a:gd name="connsiteX33" fmla="*/ 2383219 w 3053946"/>
              <a:gd name="connsiteY33" fmla="*/ 1084438 h 1640926"/>
              <a:gd name="connsiteX34" fmla="*/ 2397490 w 3053946"/>
              <a:gd name="connsiteY34" fmla="*/ 1141513 h 1640926"/>
              <a:gd name="connsiteX35" fmla="*/ 2440303 w 3053946"/>
              <a:gd name="connsiteY35" fmla="*/ 1241396 h 1640926"/>
              <a:gd name="connsiteX36" fmla="*/ 2497386 w 3053946"/>
              <a:gd name="connsiteY36" fmla="*/ 1255665 h 1640926"/>
              <a:gd name="connsiteX37" fmla="*/ 2540198 w 3053946"/>
              <a:gd name="connsiteY37" fmla="*/ 1269934 h 1640926"/>
              <a:gd name="connsiteX38" fmla="*/ 3053946 w 3053946"/>
              <a:gd name="connsiteY38" fmla="*/ 1284203 h 164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53946" h="1640926">
                <a:moveTo>
                  <a:pt x="0" y="1640926"/>
                </a:moveTo>
                <a:cubicBezTo>
                  <a:pt x="4757" y="1460186"/>
                  <a:pt x="187" y="1278960"/>
                  <a:pt x="14271" y="1098707"/>
                </a:cubicBezTo>
                <a:cubicBezTo>
                  <a:pt x="32182" y="869478"/>
                  <a:pt x="55154" y="792506"/>
                  <a:pt x="99895" y="613563"/>
                </a:cubicBezTo>
                <a:cubicBezTo>
                  <a:pt x="104652" y="451849"/>
                  <a:pt x="106282" y="290012"/>
                  <a:pt x="114166" y="128420"/>
                </a:cubicBezTo>
                <a:cubicBezTo>
                  <a:pt x="119498" y="19136"/>
                  <a:pt x="106248" y="43329"/>
                  <a:pt x="171249" y="0"/>
                </a:cubicBezTo>
                <a:cubicBezTo>
                  <a:pt x="204548" y="4756"/>
                  <a:pt x="240407" y="609"/>
                  <a:pt x="271145" y="14269"/>
                </a:cubicBezTo>
                <a:cubicBezTo>
                  <a:pt x="303055" y="28449"/>
                  <a:pt x="298626" y="76888"/>
                  <a:pt x="313957" y="99882"/>
                </a:cubicBezTo>
                <a:cubicBezTo>
                  <a:pt x="335934" y="132843"/>
                  <a:pt x="367991" y="150170"/>
                  <a:pt x="399582" y="171227"/>
                </a:cubicBezTo>
                <a:cubicBezTo>
                  <a:pt x="404339" y="209277"/>
                  <a:pt x="406992" y="247650"/>
                  <a:pt x="413852" y="285378"/>
                </a:cubicBezTo>
                <a:cubicBezTo>
                  <a:pt x="422575" y="333351"/>
                  <a:pt x="454571" y="367983"/>
                  <a:pt x="470935" y="413798"/>
                </a:cubicBezTo>
                <a:cubicBezTo>
                  <a:pt x="484128" y="450735"/>
                  <a:pt x="489963" y="489899"/>
                  <a:pt x="499477" y="527950"/>
                </a:cubicBezTo>
                <a:cubicBezTo>
                  <a:pt x="514873" y="712670"/>
                  <a:pt x="457900" y="716342"/>
                  <a:pt x="599372" y="684908"/>
                </a:cubicBezTo>
                <a:cubicBezTo>
                  <a:pt x="614057" y="681645"/>
                  <a:pt x="627914" y="675395"/>
                  <a:pt x="642185" y="670639"/>
                </a:cubicBezTo>
                <a:cubicBezTo>
                  <a:pt x="656456" y="656370"/>
                  <a:pt x="672217" y="643450"/>
                  <a:pt x="684997" y="627832"/>
                </a:cubicBezTo>
                <a:cubicBezTo>
                  <a:pt x="715119" y="591020"/>
                  <a:pt x="770622" y="513681"/>
                  <a:pt x="770622" y="513681"/>
                </a:cubicBezTo>
                <a:cubicBezTo>
                  <a:pt x="784893" y="527950"/>
                  <a:pt x="797289" y="544381"/>
                  <a:pt x="813434" y="556488"/>
                </a:cubicBezTo>
                <a:cubicBezTo>
                  <a:pt x="835624" y="573128"/>
                  <a:pt x="861267" y="584595"/>
                  <a:pt x="884788" y="599294"/>
                </a:cubicBezTo>
                <a:cubicBezTo>
                  <a:pt x="925393" y="624669"/>
                  <a:pt x="954060" y="644083"/>
                  <a:pt x="984683" y="684908"/>
                </a:cubicBezTo>
                <a:cubicBezTo>
                  <a:pt x="997447" y="701924"/>
                  <a:pt x="1002670" y="723516"/>
                  <a:pt x="1013225" y="741984"/>
                </a:cubicBezTo>
                <a:cubicBezTo>
                  <a:pt x="1029920" y="771196"/>
                  <a:pt x="1066200" y="817364"/>
                  <a:pt x="1084579" y="841866"/>
                </a:cubicBezTo>
                <a:cubicBezTo>
                  <a:pt x="1089336" y="865648"/>
                  <a:pt x="1088003" y="891519"/>
                  <a:pt x="1098850" y="913211"/>
                </a:cubicBezTo>
                <a:cubicBezTo>
                  <a:pt x="1118135" y="951775"/>
                  <a:pt x="1164271" y="967320"/>
                  <a:pt x="1198745" y="984555"/>
                </a:cubicBezTo>
                <a:cubicBezTo>
                  <a:pt x="1236800" y="970286"/>
                  <a:pt x="1279093" y="964291"/>
                  <a:pt x="1312911" y="941749"/>
                </a:cubicBezTo>
                <a:cubicBezTo>
                  <a:pt x="1325426" y="933407"/>
                  <a:pt x="1316546" y="909577"/>
                  <a:pt x="1327182" y="898942"/>
                </a:cubicBezTo>
                <a:cubicBezTo>
                  <a:pt x="1337819" y="888306"/>
                  <a:pt x="1355723" y="889429"/>
                  <a:pt x="1369994" y="884673"/>
                </a:cubicBezTo>
                <a:cubicBezTo>
                  <a:pt x="1374852" y="880625"/>
                  <a:pt x="1468075" y="797798"/>
                  <a:pt x="1498431" y="784790"/>
                </a:cubicBezTo>
                <a:cubicBezTo>
                  <a:pt x="1516459" y="777065"/>
                  <a:pt x="1536486" y="775277"/>
                  <a:pt x="1555514" y="770521"/>
                </a:cubicBezTo>
                <a:cubicBezTo>
                  <a:pt x="1593570" y="780034"/>
                  <a:pt x="1637041" y="777302"/>
                  <a:pt x="1669681" y="799059"/>
                </a:cubicBezTo>
                <a:cubicBezTo>
                  <a:pt x="1754941" y="855892"/>
                  <a:pt x="1685526" y="891939"/>
                  <a:pt x="1769576" y="898942"/>
                </a:cubicBezTo>
                <a:cubicBezTo>
                  <a:pt x="1869239" y="907246"/>
                  <a:pt x="1969367" y="908455"/>
                  <a:pt x="2069262" y="913211"/>
                </a:cubicBezTo>
                <a:cubicBezTo>
                  <a:pt x="2088290" y="922724"/>
                  <a:pt x="2110192" y="927906"/>
                  <a:pt x="2126345" y="941749"/>
                </a:cubicBezTo>
                <a:cubicBezTo>
                  <a:pt x="2195588" y="1001092"/>
                  <a:pt x="2140188" y="993782"/>
                  <a:pt x="2211970" y="1041631"/>
                </a:cubicBezTo>
                <a:cubicBezTo>
                  <a:pt x="2235391" y="1057243"/>
                  <a:pt x="2330048" y="1068443"/>
                  <a:pt x="2340407" y="1070169"/>
                </a:cubicBezTo>
                <a:cubicBezTo>
                  <a:pt x="2354678" y="1074925"/>
                  <a:pt x="2373821" y="1072692"/>
                  <a:pt x="2383219" y="1084438"/>
                </a:cubicBezTo>
                <a:cubicBezTo>
                  <a:pt x="2395471" y="1099751"/>
                  <a:pt x="2390787" y="1123083"/>
                  <a:pt x="2397490" y="1141513"/>
                </a:cubicBezTo>
                <a:cubicBezTo>
                  <a:pt x="2409871" y="1175555"/>
                  <a:pt x="2416448" y="1214136"/>
                  <a:pt x="2440303" y="1241396"/>
                </a:cubicBezTo>
                <a:cubicBezTo>
                  <a:pt x="2453219" y="1256156"/>
                  <a:pt x="2478527" y="1250277"/>
                  <a:pt x="2497386" y="1255665"/>
                </a:cubicBezTo>
                <a:cubicBezTo>
                  <a:pt x="2511850" y="1259797"/>
                  <a:pt x="2525191" y="1268899"/>
                  <a:pt x="2540198" y="1269934"/>
                </a:cubicBezTo>
                <a:cubicBezTo>
                  <a:pt x="2773633" y="1286031"/>
                  <a:pt x="2858621" y="1284203"/>
                  <a:pt x="3053946" y="1284203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997160" y="1374831"/>
            <a:ext cx="2696880" cy="5245949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Closure Period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85206" y="5545890"/>
            <a:ext cx="8164455" cy="453778"/>
          </a:xfrm>
          <a:custGeom>
            <a:avLst/>
            <a:gdLst>
              <a:gd name="connsiteX0" fmla="*/ 0 w 8177155"/>
              <a:gd name="connsiteY0" fmla="*/ 211207 h 453778"/>
              <a:gd name="connsiteX1" fmla="*/ 185520 w 8177155"/>
              <a:gd name="connsiteY1" fmla="*/ 296820 h 453778"/>
              <a:gd name="connsiteX2" fmla="*/ 428124 w 8177155"/>
              <a:gd name="connsiteY2" fmla="*/ 268282 h 453778"/>
              <a:gd name="connsiteX3" fmla="*/ 499478 w 8177155"/>
              <a:gd name="connsiteY3" fmla="*/ 239744 h 453778"/>
              <a:gd name="connsiteX4" fmla="*/ 556561 w 8177155"/>
              <a:gd name="connsiteY4" fmla="*/ 225476 h 453778"/>
              <a:gd name="connsiteX5" fmla="*/ 613644 w 8177155"/>
              <a:gd name="connsiteY5" fmla="*/ 196938 h 453778"/>
              <a:gd name="connsiteX6" fmla="*/ 784893 w 8177155"/>
              <a:gd name="connsiteY6" fmla="*/ 211207 h 453778"/>
              <a:gd name="connsiteX7" fmla="*/ 870518 w 8177155"/>
              <a:gd name="connsiteY7" fmla="*/ 239744 h 453778"/>
              <a:gd name="connsiteX8" fmla="*/ 927601 w 8177155"/>
              <a:gd name="connsiteY8" fmla="*/ 282551 h 453778"/>
              <a:gd name="connsiteX9" fmla="*/ 1227287 w 8177155"/>
              <a:gd name="connsiteY9" fmla="*/ 282551 h 453778"/>
              <a:gd name="connsiteX10" fmla="*/ 1469890 w 8177155"/>
              <a:gd name="connsiteY10" fmla="*/ 268282 h 453778"/>
              <a:gd name="connsiteX11" fmla="*/ 1641140 w 8177155"/>
              <a:gd name="connsiteY11" fmla="*/ 225476 h 453778"/>
              <a:gd name="connsiteX12" fmla="*/ 1726764 w 8177155"/>
              <a:gd name="connsiteY12" fmla="*/ 239744 h 453778"/>
              <a:gd name="connsiteX13" fmla="*/ 1855201 w 8177155"/>
              <a:gd name="connsiteY13" fmla="*/ 296820 h 453778"/>
              <a:gd name="connsiteX14" fmla="*/ 2311866 w 8177155"/>
              <a:gd name="connsiteY14" fmla="*/ 311089 h 453778"/>
              <a:gd name="connsiteX15" fmla="*/ 2397491 w 8177155"/>
              <a:gd name="connsiteY15" fmla="*/ 325358 h 453778"/>
              <a:gd name="connsiteX16" fmla="*/ 2654365 w 8177155"/>
              <a:gd name="connsiteY16" fmla="*/ 296820 h 453778"/>
              <a:gd name="connsiteX17" fmla="*/ 2754260 w 8177155"/>
              <a:gd name="connsiteY17" fmla="*/ 268282 h 453778"/>
              <a:gd name="connsiteX18" fmla="*/ 2854156 w 8177155"/>
              <a:gd name="connsiteY18" fmla="*/ 211207 h 453778"/>
              <a:gd name="connsiteX19" fmla="*/ 2982593 w 8177155"/>
              <a:gd name="connsiteY19" fmla="*/ 168400 h 453778"/>
              <a:gd name="connsiteX20" fmla="*/ 3011134 w 8177155"/>
              <a:gd name="connsiteY20" fmla="*/ 125593 h 453778"/>
              <a:gd name="connsiteX21" fmla="*/ 3053947 w 8177155"/>
              <a:gd name="connsiteY21" fmla="*/ 111324 h 453778"/>
              <a:gd name="connsiteX22" fmla="*/ 3182384 w 8177155"/>
              <a:gd name="connsiteY22" fmla="*/ 168400 h 453778"/>
              <a:gd name="connsiteX23" fmla="*/ 3225196 w 8177155"/>
              <a:gd name="connsiteY23" fmla="*/ 211207 h 453778"/>
              <a:gd name="connsiteX24" fmla="*/ 3282279 w 8177155"/>
              <a:gd name="connsiteY24" fmla="*/ 239744 h 453778"/>
              <a:gd name="connsiteX25" fmla="*/ 3325091 w 8177155"/>
              <a:gd name="connsiteY25" fmla="*/ 282551 h 453778"/>
              <a:gd name="connsiteX26" fmla="*/ 3382174 w 8177155"/>
              <a:gd name="connsiteY26" fmla="*/ 311089 h 453778"/>
              <a:gd name="connsiteX27" fmla="*/ 3453528 w 8177155"/>
              <a:gd name="connsiteY27" fmla="*/ 353896 h 453778"/>
              <a:gd name="connsiteX28" fmla="*/ 3653319 w 8177155"/>
              <a:gd name="connsiteY28" fmla="*/ 311089 h 453778"/>
              <a:gd name="connsiteX29" fmla="*/ 3681861 w 8177155"/>
              <a:gd name="connsiteY29" fmla="*/ 254013 h 453778"/>
              <a:gd name="connsiteX30" fmla="*/ 3710402 w 8177155"/>
              <a:gd name="connsiteY30" fmla="*/ 125593 h 453778"/>
              <a:gd name="connsiteX31" fmla="*/ 3824568 w 8177155"/>
              <a:gd name="connsiteY31" fmla="*/ 39980 h 453778"/>
              <a:gd name="connsiteX32" fmla="*/ 3867381 w 8177155"/>
              <a:gd name="connsiteY32" fmla="*/ 11442 h 453778"/>
              <a:gd name="connsiteX33" fmla="*/ 4266963 w 8177155"/>
              <a:gd name="connsiteY33" fmla="*/ 39980 h 453778"/>
              <a:gd name="connsiteX34" fmla="*/ 4338316 w 8177155"/>
              <a:gd name="connsiteY34" fmla="*/ 68517 h 453778"/>
              <a:gd name="connsiteX35" fmla="*/ 4438212 w 8177155"/>
              <a:gd name="connsiteY35" fmla="*/ 168400 h 453778"/>
              <a:gd name="connsiteX36" fmla="*/ 4523837 w 8177155"/>
              <a:gd name="connsiteY36" fmla="*/ 268282 h 453778"/>
              <a:gd name="connsiteX37" fmla="*/ 4580920 w 8177155"/>
              <a:gd name="connsiteY37" fmla="*/ 296820 h 453778"/>
              <a:gd name="connsiteX38" fmla="*/ 4695086 w 8177155"/>
              <a:gd name="connsiteY38" fmla="*/ 339627 h 453778"/>
              <a:gd name="connsiteX39" fmla="*/ 4823523 w 8177155"/>
              <a:gd name="connsiteY39" fmla="*/ 311089 h 453778"/>
              <a:gd name="connsiteX40" fmla="*/ 4852064 w 8177155"/>
              <a:gd name="connsiteY40" fmla="*/ 268282 h 453778"/>
              <a:gd name="connsiteX41" fmla="*/ 4980501 w 8177155"/>
              <a:gd name="connsiteY41" fmla="*/ 282551 h 453778"/>
              <a:gd name="connsiteX42" fmla="*/ 5137480 w 8177155"/>
              <a:gd name="connsiteY42" fmla="*/ 368165 h 453778"/>
              <a:gd name="connsiteX43" fmla="*/ 5223105 w 8177155"/>
              <a:gd name="connsiteY43" fmla="*/ 396703 h 453778"/>
              <a:gd name="connsiteX44" fmla="*/ 5465708 w 8177155"/>
              <a:gd name="connsiteY44" fmla="*/ 410972 h 453778"/>
              <a:gd name="connsiteX45" fmla="*/ 5522791 w 8177155"/>
              <a:gd name="connsiteY45" fmla="*/ 425240 h 453778"/>
              <a:gd name="connsiteX46" fmla="*/ 5579874 w 8177155"/>
              <a:gd name="connsiteY46" fmla="*/ 453778 h 453778"/>
              <a:gd name="connsiteX47" fmla="*/ 5736853 w 8177155"/>
              <a:gd name="connsiteY47" fmla="*/ 425240 h 453778"/>
              <a:gd name="connsiteX48" fmla="*/ 5808206 w 8177155"/>
              <a:gd name="connsiteY48" fmla="*/ 396703 h 453778"/>
              <a:gd name="connsiteX49" fmla="*/ 5922373 w 8177155"/>
              <a:gd name="connsiteY49" fmla="*/ 339627 h 453778"/>
              <a:gd name="connsiteX50" fmla="*/ 6065080 w 8177155"/>
              <a:gd name="connsiteY50" fmla="*/ 353896 h 453778"/>
              <a:gd name="connsiteX51" fmla="*/ 6635911 w 8177155"/>
              <a:gd name="connsiteY51" fmla="*/ 396703 h 453778"/>
              <a:gd name="connsiteX52" fmla="*/ 6735807 w 8177155"/>
              <a:gd name="connsiteY52" fmla="*/ 339627 h 453778"/>
              <a:gd name="connsiteX53" fmla="*/ 6821432 w 8177155"/>
              <a:gd name="connsiteY53" fmla="*/ 311089 h 453778"/>
              <a:gd name="connsiteX54" fmla="*/ 6978410 w 8177155"/>
              <a:gd name="connsiteY54" fmla="*/ 254013 h 453778"/>
              <a:gd name="connsiteX55" fmla="*/ 7806115 w 8177155"/>
              <a:gd name="connsiteY55" fmla="*/ 239744 h 453778"/>
              <a:gd name="connsiteX56" fmla="*/ 7977364 w 8177155"/>
              <a:gd name="connsiteY56" fmla="*/ 239744 h 453778"/>
              <a:gd name="connsiteX57" fmla="*/ 8020177 w 8177155"/>
              <a:gd name="connsiteY57" fmla="*/ 254013 h 453778"/>
              <a:gd name="connsiteX58" fmla="*/ 8177155 w 8177155"/>
              <a:gd name="connsiteY58" fmla="*/ 254013 h 453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8177155" h="453778">
                <a:moveTo>
                  <a:pt x="0" y="211207"/>
                </a:moveTo>
                <a:cubicBezTo>
                  <a:pt x="21939" y="222175"/>
                  <a:pt x="165385" y="295981"/>
                  <a:pt x="185520" y="296820"/>
                </a:cubicBezTo>
                <a:cubicBezTo>
                  <a:pt x="266875" y="300209"/>
                  <a:pt x="347256" y="277795"/>
                  <a:pt x="428124" y="268282"/>
                </a:cubicBezTo>
                <a:cubicBezTo>
                  <a:pt x="451909" y="258769"/>
                  <a:pt x="475176" y="247844"/>
                  <a:pt x="499478" y="239744"/>
                </a:cubicBezTo>
                <a:cubicBezTo>
                  <a:pt x="518085" y="233543"/>
                  <a:pt x="538196" y="232362"/>
                  <a:pt x="556561" y="225476"/>
                </a:cubicBezTo>
                <a:cubicBezTo>
                  <a:pt x="576480" y="218007"/>
                  <a:pt x="594616" y="206451"/>
                  <a:pt x="613644" y="196938"/>
                </a:cubicBezTo>
                <a:cubicBezTo>
                  <a:pt x="670727" y="201694"/>
                  <a:pt x="728391" y="201791"/>
                  <a:pt x="784893" y="211207"/>
                </a:cubicBezTo>
                <a:cubicBezTo>
                  <a:pt x="814569" y="216152"/>
                  <a:pt x="870518" y="239744"/>
                  <a:pt x="870518" y="239744"/>
                </a:cubicBezTo>
                <a:cubicBezTo>
                  <a:pt x="889546" y="254013"/>
                  <a:pt x="907432" y="269947"/>
                  <a:pt x="927601" y="282551"/>
                </a:cubicBezTo>
                <a:cubicBezTo>
                  <a:pt x="1037588" y="351284"/>
                  <a:pt x="1039830" y="299089"/>
                  <a:pt x="1227287" y="282551"/>
                </a:cubicBezTo>
                <a:cubicBezTo>
                  <a:pt x="1307981" y="275432"/>
                  <a:pt x="1389022" y="273038"/>
                  <a:pt x="1469890" y="268282"/>
                </a:cubicBezTo>
                <a:cubicBezTo>
                  <a:pt x="1523028" y="250572"/>
                  <a:pt x="1583485" y="225476"/>
                  <a:pt x="1641140" y="225476"/>
                </a:cubicBezTo>
                <a:cubicBezTo>
                  <a:pt x="1670075" y="225476"/>
                  <a:pt x="1698223" y="234988"/>
                  <a:pt x="1726764" y="239744"/>
                </a:cubicBezTo>
                <a:cubicBezTo>
                  <a:pt x="1770199" y="304888"/>
                  <a:pt x="1745716" y="291206"/>
                  <a:pt x="1855201" y="296820"/>
                </a:cubicBezTo>
                <a:cubicBezTo>
                  <a:pt x="2007297" y="304619"/>
                  <a:pt x="2159644" y="306333"/>
                  <a:pt x="2311866" y="311089"/>
                </a:cubicBezTo>
                <a:cubicBezTo>
                  <a:pt x="2340408" y="315845"/>
                  <a:pt x="2368556" y="325358"/>
                  <a:pt x="2397491" y="325358"/>
                </a:cubicBezTo>
                <a:cubicBezTo>
                  <a:pt x="2660780" y="325358"/>
                  <a:pt x="2536511" y="330488"/>
                  <a:pt x="2654365" y="296820"/>
                </a:cubicBezTo>
                <a:cubicBezTo>
                  <a:pt x="2690573" y="286476"/>
                  <a:pt x="2720044" y="282944"/>
                  <a:pt x="2754260" y="268282"/>
                </a:cubicBezTo>
                <a:cubicBezTo>
                  <a:pt x="2929397" y="193232"/>
                  <a:pt x="2710832" y="282858"/>
                  <a:pt x="2854156" y="211207"/>
                </a:cubicBezTo>
                <a:cubicBezTo>
                  <a:pt x="2907897" y="184340"/>
                  <a:pt x="2928086" y="182025"/>
                  <a:pt x="2982593" y="168400"/>
                </a:cubicBezTo>
                <a:cubicBezTo>
                  <a:pt x="2992107" y="154131"/>
                  <a:pt x="2997742" y="136306"/>
                  <a:pt x="3011134" y="125593"/>
                </a:cubicBezTo>
                <a:cubicBezTo>
                  <a:pt x="3022881" y="116197"/>
                  <a:pt x="3038996" y="109663"/>
                  <a:pt x="3053947" y="111324"/>
                </a:cubicBezTo>
                <a:cubicBezTo>
                  <a:pt x="3097024" y="116110"/>
                  <a:pt x="3148069" y="139808"/>
                  <a:pt x="3182384" y="168400"/>
                </a:cubicBezTo>
                <a:cubicBezTo>
                  <a:pt x="3197888" y="181318"/>
                  <a:pt x="3208774" y="199478"/>
                  <a:pt x="3225196" y="211207"/>
                </a:cubicBezTo>
                <a:cubicBezTo>
                  <a:pt x="3242507" y="223571"/>
                  <a:pt x="3263251" y="230232"/>
                  <a:pt x="3282279" y="239744"/>
                </a:cubicBezTo>
                <a:cubicBezTo>
                  <a:pt x="3296550" y="254013"/>
                  <a:pt x="3308669" y="270822"/>
                  <a:pt x="3325091" y="282551"/>
                </a:cubicBezTo>
                <a:cubicBezTo>
                  <a:pt x="3342402" y="294915"/>
                  <a:pt x="3363577" y="300759"/>
                  <a:pt x="3382174" y="311089"/>
                </a:cubicBezTo>
                <a:cubicBezTo>
                  <a:pt x="3406421" y="324558"/>
                  <a:pt x="3429743" y="339627"/>
                  <a:pt x="3453528" y="353896"/>
                </a:cubicBezTo>
                <a:cubicBezTo>
                  <a:pt x="3520125" y="339627"/>
                  <a:pt x="3590920" y="338385"/>
                  <a:pt x="3653319" y="311089"/>
                </a:cubicBezTo>
                <a:cubicBezTo>
                  <a:pt x="3672807" y="302564"/>
                  <a:pt x="3675605" y="274344"/>
                  <a:pt x="3681861" y="254013"/>
                </a:cubicBezTo>
                <a:cubicBezTo>
                  <a:pt x="3694759" y="212101"/>
                  <a:pt x="3692024" y="165407"/>
                  <a:pt x="3710402" y="125593"/>
                </a:cubicBezTo>
                <a:cubicBezTo>
                  <a:pt x="3734376" y="73656"/>
                  <a:pt x="3781486" y="64594"/>
                  <a:pt x="3824568" y="39980"/>
                </a:cubicBezTo>
                <a:cubicBezTo>
                  <a:pt x="3839460" y="31472"/>
                  <a:pt x="3853110" y="20955"/>
                  <a:pt x="3867381" y="11442"/>
                </a:cubicBezTo>
                <a:cubicBezTo>
                  <a:pt x="3949943" y="14882"/>
                  <a:pt x="4147006" y="0"/>
                  <a:pt x="4266963" y="39980"/>
                </a:cubicBezTo>
                <a:cubicBezTo>
                  <a:pt x="4291265" y="48079"/>
                  <a:pt x="4314532" y="59005"/>
                  <a:pt x="4338316" y="68517"/>
                </a:cubicBezTo>
                <a:cubicBezTo>
                  <a:pt x="4371615" y="101811"/>
                  <a:pt x="4409957" y="130731"/>
                  <a:pt x="4438212" y="168400"/>
                </a:cubicBezTo>
                <a:cubicBezTo>
                  <a:pt x="4460703" y="198384"/>
                  <a:pt x="4491724" y="245348"/>
                  <a:pt x="4523837" y="268282"/>
                </a:cubicBezTo>
                <a:cubicBezTo>
                  <a:pt x="4541148" y="280646"/>
                  <a:pt x="4562449" y="286267"/>
                  <a:pt x="4580920" y="296820"/>
                </a:cubicBezTo>
                <a:cubicBezTo>
                  <a:pt x="4660067" y="342042"/>
                  <a:pt x="4584070" y="317427"/>
                  <a:pt x="4695086" y="339627"/>
                </a:cubicBezTo>
                <a:cubicBezTo>
                  <a:pt x="4737898" y="330114"/>
                  <a:pt x="4783597" y="329235"/>
                  <a:pt x="4823523" y="311089"/>
                </a:cubicBezTo>
                <a:cubicBezTo>
                  <a:pt x="4839136" y="303993"/>
                  <a:pt x="4835191" y="271349"/>
                  <a:pt x="4852064" y="268282"/>
                </a:cubicBezTo>
                <a:cubicBezTo>
                  <a:pt x="4894445" y="260577"/>
                  <a:pt x="4937689" y="277795"/>
                  <a:pt x="4980501" y="282551"/>
                </a:cubicBezTo>
                <a:cubicBezTo>
                  <a:pt x="5056951" y="339881"/>
                  <a:pt x="5030370" y="326974"/>
                  <a:pt x="5137480" y="368165"/>
                </a:cubicBezTo>
                <a:cubicBezTo>
                  <a:pt x="5165560" y="378964"/>
                  <a:pt x="5193272" y="392812"/>
                  <a:pt x="5223105" y="396703"/>
                </a:cubicBezTo>
                <a:cubicBezTo>
                  <a:pt x="5303432" y="407179"/>
                  <a:pt x="5384840" y="406216"/>
                  <a:pt x="5465708" y="410972"/>
                </a:cubicBezTo>
                <a:cubicBezTo>
                  <a:pt x="5484736" y="415728"/>
                  <a:pt x="5504426" y="418354"/>
                  <a:pt x="5522791" y="425240"/>
                </a:cubicBezTo>
                <a:cubicBezTo>
                  <a:pt x="5542710" y="432709"/>
                  <a:pt x="5558601" y="453778"/>
                  <a:pt x="5579874" y="453778"/>
                </a:cubicBezTo>
                <a:cubicBezTo>
                  <a:pt x="5633058" y="453778"/>
                  <a:pt x="5684527" y="434753"/>
                  <a:pt x="5736853" y="425240"/>
                </a:cubicBezTo>
                <a:cubicBezTo>
                  <a:pt x="5760637" y="415728"/>
                  <a:pt x="5784947" y="407436"/>
                  <a:pt x="5808206" y="396703"/>
                </a:cubicBezTo>
                <a:cubicBezTo>
                  <a:pt x="5846837" y="378876"/>
                  <a:pt x="5922373" y="339627"/>
                  <a:pt x="5922373" y="339627"/>
                </a:cubicBezTo>
                <a:cubicBezTo>
                  <a:pt x="5969942" y="344383"/>
                  <a:pt x="6017375" y="350785"/>
                  <a:pt x="6065080" y="353896"/>
                </a:cubicBezTo>
                <a:cubicBezTo>
                  <a:pt x="6626298" y="390493"/>
                  <a:pt x="6409245" y="340044"/>
                  <a:pt x="6635911" y="396703"/>
                </a:cubicBezTo>
                <a:cubicBezTo>
                  <a:pt x="6674528" y="370962"/>
                  <a:pt x="6690544" y="357730"/>
                  <a:pt x="6735807" y="339627"/>
                </a:cubicBezTo>
                <a:cubicBezTo>
                  <a:pt x="6763741" y="328455"/>
                  <a:pt x="6793158" y="321369"/>
                  <a:pt x="6821432" y="311089"/>
                </a:cubicBezTo>
                <a:cubicBezTo>
                  <a:pt x="6847475" y="301620"/>
                  <a:pt x="6954505" y="255133"/>
                  <a:pt x="6978410" y="254013"/>
                </a:cubicBezTo>
                <a:cubicBezTo>
                  <a:pt x="7254050" y="241094"/>
                  <a:pt x="7530213" y="244500"/>
                  <a:pt x="7806115" y="239744"/>
                </a:cubicBezTo>
                <a:cubicBezTo>
                  <a:pt x="7891412" y="218424"/>
                  <a:pt x="7861320" y="218649"/>
                  <a:pt x="7977364" y="239744"/>
                </a:cubicBezTo>
                <a:cubicBezTo>
                  <a:pt x="7992164" y="242435"/>
                  <a:pt x="8005172" y="252941"/>
                  <a:pt x="8020177" y="254013"/>
                </a:cubicBezTo>
                <a:cubicBezTo>
                  <a:pt x="8072370" y="257741"/>
                  <a:pt x="8124829" y="254013"/>
                  <a:pt x="8177155" y="254013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997160" y="3667113"/>
            <a:ext cx="269688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11" idx="0"/>
          </p:cNvCxnSpPr>
          <p:nvPr/>
        </p:nvCxnSpPr>
        <p:spPr>
          <a:xfrm flipV="1">
            <a:off x="2997160" y="3667113"/>
            <a:ext cx="274324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5845" y="1034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8EB4E3"/>
                </a:solidFill>
              </a:rPr>
              <a:t>Modeling Costs &amp; Benefits:</a:t>
            </a:r>
            <a:br>
              <a:rPr lang="en-US" sz="6000" dirty="0" smtClean="0">
                <a:solidFill>
                  <a:srgbClr val="8EB4E3"/>
                </a:solidFill>
              </a:rPr>
            </a:br>
            <a:r>
              <a:rPr lang="en-US" sz="3111" dirty="0" smtClean="0"/>
              <a:t>The Closure Site–Based Economic Model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1926304"/>
            <a:ext cx="8229600" cy="1740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800" dirty="0" smtClean="0">
                <a:solidFill>
                  <a:srgbClr val="FF0000"/>
                </a:solidFill>
              </a:rPr>
              <a:t>Actual Closure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	Data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4461613"/>
            <a:ext cx="8229600" cy="1740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800" dirty="0" smtClean="0">
                <a:solidFill>
                  <a:srgbClr val="FFFF00"/>
                </a:solidFill>
              </a:rPr>
              <a:t>“No Closure”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Modeled From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Fishery Data</a:t>
            </a:r>
          </a:p>
        </p:txBody>
      </p:sp>
      <p:sp>
        <p:nvSpPr>
          <p:cNvPr id="10" name="Freeform 9"/>
          <p:cNvSpPr/>
          <p:nvPr/>
        </p:nvSpPr>
        <p:spPr>
          <a:xfrm>
            <a:off x="485206" y="2956532"/>
            <a:ext cx="2511954" cy="753387"/>
          </a:xfrm>
          <a:custGeom>
            <a:avLst/>
            <a:gdLst>
              <a:gd name="connsiteX0" fmla="*/ 0 w 2511954"/>
              <a:gd name="connsiteY0" fmla="*/ 54210 h 753387"/>
              <a:gd name="connsiteX1" fmla="*/ 142708 w 2511954"/>
              <a:gd name="connsiteY1" fmla="*/ 68479 h 753387"/>
              <a:gd name="connsiteX2" fmla="*/ 185520 w 2511954"/>
              <a:gd name="connsiteY2" fmla="*/ 82748 h 753387"/>
              <a:gd name="connsiteX3" fmla="*/ 456665 w 2511954"/>
              <a:gd name="connsiteY3" fmla="*/ 54210 h 753387"/>
              <a:gd name="connsiteX4" fmla="*/ 642185 w 2511954"/>
              <a:gd name="connsiteY4" fmla="*/ 54210 h 753387"/>
              <a:gd name="connsiteX5" fmla="*/ 670727 w 2511954"/>
              <a:gd name="connsiteY5" fmla="*/ 111286 h 753387"/>
              <a:gd name="connsiteX6" fmla="*/ 770622 w 2511954"/>
              <a:gd name="connsiteY6" fmla="*/ 168362 h 753387"/>
              <a:gd name="connsiteX7" fmla="*/ 927601 w 2511954"/>
              <a:gd name="connsiteY7" fmla="*/ 154093 h 753387"/>
              <a:gd name="connsiteX8" fmla="*/ 1041767 w 2511954"/>
              <a:gd name="connsiteY8" fmla="*/ 111286 h 753387"/>
              <a:gd name="connsiteX9" fmla="*/ 1113121 w 2511954"/>
              <a:gd name="connsiteY9" fmla="*/ 97017 h 753387"/>
              <a:gd name="connsiteX10" fmla="*/ 1170204 w 2511954"/>
              <a:gd name="connsiteY10" fmla="*/ 82748 h 753387"/>
              <a:gd name="connsiteX11" fmla="*/ 1270100 w 2511954"/>
              <a:gd name="connsiteY11" fmla="*/ 97017 h 753387"/>
              <a:gd name="connsiteX12" fmla="*/ 1369995 w 2511954"/>
              <a:gd name="connsiteY12" fmla="*/ 154093 h 753387"/>
              <a:gd name="connsiteX13" fmla="*/ 1484161 w 2511954"/>
              <a:gd name="connsiteY13" fmla="*/ 182631 h 753387"/>
              <a:gd name="connsiteX14" fmla="*/ 1526973 w 2511954"/>
              <a:gd name="connsiteY14" fmla="*/ 154093 h 753387"/>
              <a:gd name="connsiteX15" fmla="*/ 1598327 w 2511954"/>
              <a:gd name="connsiteY15" fmla="*/ 97017 h 753387"/>
              <a:gd name="connsiteX16" fmla="*/ 1655410 w 2511954"/>
              <a:gd name="connsiteY16" fmla="*/ 82748 h 753387"/>
              <a:gd name="connsiteX17" fmla="*/ 1812389 w 2511954"/>
              <a:gd name="connsiteY17" fmla="*/ 97017 h 753387"/>
              <a:gd name="connsiteX18" fmla="*/ 2026451 w 2511954"/>
              <a:gd name="connsiteY18" fmla="*/ 211168 h 753387"/>
              <a:gd name="connsiteX19" fmla="*/ 2269054 w 2511954"/>
              <a:gd name="connsiteY19" fmla="*/ 182631 h 753387"/>
              <a:gd name="connsiteX20" fmla="*/ 2311866 w 2511954"/>
              <a:gd name="connsiteY20" fmla="*/ 168362 h 753387"/>
              <a:gd name="connsiteX21" fmla="*/ 2454574 w 2511954"/>
              <a:gd name="connsiteY21" fmla="*/ 182631 h 753387"/>
              <a:gd name="connsiteX22" fmla="*/ 2468845 w 2511954"/>
              <a:gd name="connsiteY22" fmla="*/ 311051 h 753387"/>
              <a:gd name="connsiteX23" fmla="*/ 2497386 w 2511954"/>
              <a:gd name="connsiteY23" fmla="*/ 510816 h 753387"/>
              <a:gd name="connsiteX24" fmla="*/ 2511657 w 2511954"/>
              <a:gd name="connsiteY24" fmla="*/ 753387 h 75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1954" h="753387">
                <a:moveTo>
                  <a:pt x="0" y="54210"/>
                </a:moveTo>
                <a:cubicBezTo>
                  <a:pt x="47569" y="58966"/>
                  <a:pt x="95457" y="61211"/>
                  <a:pt x="142708" y="68479"/>
                </a:cubicBezTo>
                <a:cubicBezTo>
                  <a:pt x="157576" y="70766"/>
                  <a:pt x="170493" y="83431"/>
                  <a:pt x="185520" y="82748"/>
                </a:cubicBezTo>
                <a:cubicBezTo>
                  <a:pt x="276307" y="78622"/>
                  <a:pt x="366283" y="63723"/>
                  <a:pt x="456665" y="54210"/>
                </a:cubicBezTo>
                <a:cubicBezTo>
                  <a:pt x="532666" y="23814"/>
                  <a:pt x="551823" y="0"/>
                  <a:pt x="642185" y="54210"/>
                </a:cubicBezTo>
                <a:cubicBezTo>
                  <a:pt x="660426" y="65153"/>
                  <a:pt x="656883" y="95136"/>
                  <a:pt x="670727" y="111286"/>
                </a:cubicBezTo>
                <a:cubicBezTo>
                  <a:pt x="705286" y="151600"/>
                  <a:pt x="727104" y="153858"/>
                  <a:pt x="770622" y="168362"/>
                </a:cubicBezTo>
                <a:cubicBezTo>
                  <a:pt x="822948" y="163606"/>
                  <a:pt x="875587" y="161523"/>
                  <a:pt x="927601" y="154093"/>
                </a:cubicBezTo>
                <a:cubicBezTo>
                  <a:pt x="945246" y="151573"/>
                  <a:pt x="1040689" y="111609"/>
                  <a:pt x="1041767" y="111286"/>
                </a:cubicBezTo>
                <a:cubicBezTo>
                  <a:pt x="1065000" y="104317"/>
                  <a:pt x="1089443" y="102278"/>
                  <a:pt x="1113121" y="97017"/>
                </a:cubicBezTo>
                <a:cubicBezTo>
                  <a:pt x="1132267" y="92763"/>
                  <a:pt x="1151176" y="87504"/>
                  <a:pt x="1170204" y="82748"/>
                </a:cubicBezTo>
                <a:cubicBezTo>
                  <a:pt x="1203503" y="87504"/>
                  <a:pt x="1237648" y="88168"/>
                  <a:pt x="1270100" y="97017"/>
                </a:cubicBezTo>
                <a:cubicBezTo>
                  <a:pt x="1325143" y="112027"/>
                  <a:pt x="1323494" y="130845"/>
                  <a:pt x="1369995" y="154093"/>
                </a:cubicBezTo>
                <a:cubicBezTo>
                  <a:pt x="1399250" y="168719"/>
                  <a:pt x="1457022" y="177204"/>
                  <a:pt x="1484161" y="182631"/>
                </a:cubicBezTo>
                <a:cubicBezTo>
                  <a:pt x="1498432" y="173118"/>
                  <a:pt x="1513252" y="164383"/>
                  <a:pt x="1526973" y="154093"/>
                </a:cubicBezTo>
                <a:cubicBezTo>
                  <a:pt x="1551340" y="135820"/>
                  <a:pt x="1571701" y="111807"/>
                  <a:pt x="1598327" y="97017"/>
                </a:cubicBezTo>
                <a:cubicBezTo>
                  <a:pt x="1615472" y="87493"/>
                  <a:pt x="1636382" y="87504"/>
                  <a:pt x="1655410" y="82748"/>
                </a:cubicBezTo>
                <a:cubicBezTo>
                  <a:pt x="1707736" y="87504"/>
                  <a:pt x="1761868" y="82584"/>
                  <a:pt x="1812389" y="97017"/>
                </a:cubicBezTo>
                <a:cubicBezTo>
                  <a:pt x="1865685" y="112242"/>
                  <a:pt x="1969061" y="176739"/>
                  <a:pt x="2026451" y="211168"/>
                </a:cubicBezTo>
                <a:cubicBezTo>
                  <a:pt x="2107319" y="201656"/>
                  <a:pt x="2188529" y="194708"/>
                  <a:pt x="2269054" y="182631"/>
                </a:cubicBezTo>
                <a:cubicBezTo>
                  <a:pt x="2283930" y="180400"/>
                  <a:pt x="2296824" y="168362"/>
                  <a:pt x="2311866" y="168362"/>
                </a:cubicBezTo>
                <a:cubicBezTo>
                  <a:pt x="2359673" y="168362"/>
                  <a:pt x="2407005" y="177875"/>
                  <a:pt x="2454574" y="182631"/>
                </a:cubicBezTo>
                <a:cubicBezTo>
                  <a:pt x="2459331" y="225438"/>
                  <a:pt x="2463274" y="268343"/>
                  <a:pt x="2468845" y="311051"/>
                </a:cubicBezTo>
                <a:cubicBezTo>
                  <a:pt x="2477546" y="377750"/>
                  <a:pt x="2490692" y="443885"/>
                  <a:pt x="2497386" y="510816"/>
                </a:cubicBezTo>
                <a:cubicBezTo>
                  <a:pt x="2511954" y="656475"/>
                  <a:pt x="2511657" y="668320"/>
                  <a:pt x="2511657" y="75338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5740400" y="1981200"/>
            <a:ext cx="2946400" cy="1685913"/>
          </a:xfrm>
          <a:custGeom>
            <a:avLst/>
            <a:gdLst>
              <a:gd name="connsiteX0" fmla="*/ 0 w 3053946"/>
              <a:gd name="connsiteY0" fmla="*/ 1640926 h 1640926"/>
              <a:gd name="connsiteX1" fmla="*/ 14271 w 3053946"/>
              <a:gd name="connsiteY1" fmla="*/ 1098707 h 1640926"/>
              <a:gd name="connsiteX2" fmla="*/ 99895 w 3053946"/>
              <a:gd name="connsiteY2" fmla="*/ 613563 h 1640926"/>
              <a:gd name="connsiteX3" fmla="*/ 114166 w 3053946"/>
              <a:gd name="connsiteY3" fmla="*/ 128420 h 1640926"/>
              <a:gd name="connsiteX4" fmla="*/ 171249 w 3053946"/>
              <a:gd name="connsiteY4" fmla="*/ 0 h 1640926"/>
              <a:gd name="connsiteX5" fmla="*/ 271145 w 3053946"/>
              <a:gd name="connsiteY5" fmla="*/ 14269 h 1640926"/>
              <a:gd name="connsiteX6" fmla="*/ 313957 w 3053946"/>
              <a:gd name="connsiteY6" fmla="*/ 99882 h 1640926"/>
              <a:gd name="connsiteX7" fmla="*/ 399582 w 3053946"/>
              <a:gd name="connsiteY7" fmla="*/ 171227 h 1640926"/>
              <a:gd name="connsiteX8" fmla="*/ 413852 w 3053946"/>
              <a:gd name="connsiteY8" fmla="*/ 285378 h 1640926"/>
              <a:gd name="connsiteX9" fmla="*/ 470935 w 3053946"/>
              <a:gd name="connsiteY9" fmla="*/ 413798 h 1640926"/>
              <a:gd name="connsiteX10" fmla="*/ 499477 w 3053946"/>
              <a:gd name="connsiteY10" fmla="*/ 527950 h 1640926"/>
              <a:gd name="connsiteX11" fmla="*/ 599372 w 3053946"/>
              <a:gd name="connsiteY11" fmla="*/ 684908 h 1640926"/>
              <a:gd name="connsiteX12" fmla="*/ 642185 w 3053946"/>
              <a:gd name="connsiteY12" fmla="*/ 670639 h 1640926"/>
              <a:gd name="connsiteX13" fmla="*/ 684997 w 3053946"/>
              <a:gd name="connsiteY13" fmla="*/ 627832 h 1640926"/>
              <a:gd name="connsiteX14" fmla="*/ 770622 w 3053946"/>
              <a:gd name="connsiteY14" fmla="*/ 513681 h 1640926"/>
              <a:gd name="connsiteX15" fmla="*/ 813434 w 3053946"/>
              <a:gd name="connsiteY15" fmla="*/ 556488 h 1640926"/>
              <a:gd name="connsiteX16" fmla="*/ 884788 w 3053946"/>
              <a:gd name="connsiteY16" fmla="*/ 599294 h 1640926"/>
              <a:gd name="connsiteX17" fmla="*/ 984683 w 3053946"/>
              <a:gd name="connsiteY17" fmla="*/ 684908 h 1640926"/>
              <a:gd name="connsiteX18" fmla="*/ 1013225 w 3053946"/>
              <a:gd name="connsiteY18" fmla="*/ 741984 h 1640926"/>
              <a:gd name="connsiteX19" fmla="*/ 1084579 w 3053946"/>
              <a:gd name="connsiteY19" fmla="*/ 841866 h 1640926"/>
              <a:gd name="connsiteX20" fmla="*/ 1098850 w 3053946"/>
              <a:gd name="connsiteY20" fmla="*/ 913211 h 1640926"/>
              <a:gd name="connsiteX21" fmla="*/ 1198745 w 3053946"/>
              <a:gd name="connsiteY21" fmla="*/ 984555 h 1640926"/>
              <a:gd name="connsiteX22" fmla="*/ 1312911 w 3053946"/>
              <a:gd name="connsiteY22" fmla="*/ 941749 h 1640926"/>
              <a:gd name="connsiteX23" fmla="*/ 1327182 w 3053946"/>
              <a:gd name="connsiteY23" fmla="*/ 898942 h 1640926"/>
              <a:gd name="connsiteX24" fmla="*/ 1369994 w 3053946"/>
              <a:gd name="connsiteY24" fmla="*/ 884673 h 1640926"/>
              <a:gd name="connsiteX25" fmla="*/ 1498431 w 3053946"/>
              <a:gd name="connsiteY25" fmla="*/ 784790 h 1640926"/>
              <a:gd name="connsiteX26" fmla="*/ 1555514 w 3053946"/>
              <a:gd name="connsiteY26" fmla="*/ 770521 h 1640926"/>
              <a:gd name="connsiteX27" fmla="*/ 1669681 w 3053946"/>
              <a:gd name="connsiteY27" fmla="*/ 799059 h 1640926"/>
              <a:gd name="connsiteX28" fmla="*/ 1769576 w 3053946"/>
              <a:gd name="connsiteY28" fmla="*/ 898942 h 1640926"/>
              <a:gd name="connsiteX29" fmla="*/ 2069262 w 3053946"/>
              <a:gd name="connsiteY29" fmla="*/ 913211 h 1640926"/>
              <a:gd name="connsiteX30" fmla="*/ 2126345 w 3053946"/>
              <a:gd name="connsiteY30" fmla="*/ 941749 h 1640926"/>
              <a:gd name="connsiteX31" fmla="*/ 2211970 w 3053946"/>
              <a:gd name="connsiteY31" fmla="*/ 1041631 h 1640926"/>
              <a:gd name="connsiteX32" fmla="*/ 2340407 w 3053946"/>
              <a:gd name="connsiteY32" fmla="*/ 1070169 h 1640926"/>
              <a:gd name="connsiteX33" fmla="*/ 2383219 w 3053946"/>
              <a:gd name="connsiteY33" fmla="*/ 1084438 h 1640926"/>
              <a:gd name="connsiteX34" fmla="*/ 2397490 w 3053946"/>
              <a:gd name="connsiteY34" fmla="*/ 1141513 h 1640926"/>
              <a:gd name="connsiteX35" fmla="*/ 2440303 w 3053946"/>
              <a:gd name="connsiteY35" fmla="*/ 1241396 h 1640926"/>
              <a:gd name="connsiteX36" fmla="*/ 2497386 w 3053946"/>
              <a:gd name="connsiteY36" fmla="*/ 1255665 h 1640926"/>
              <a:gd name="connsiteX37" fmla="*/ 2540198 w 3053946"/>
              <a:gd name="connsiteY37" fmla="*/ 1269934 h 1640926"/>
              <a:gd name="connsiteX38" fmla="*/ 3053946 w 3053946"/>
              <a:gd name="connsiteY38" fmla="*/ 1284203 h 164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53946" h="1640926">
                <a:moveTo>
                  <a:pt x="0" y="1640926"/>
                </a:moveTo>
                <a:cubicBezTo>
                  <a:pt x="4757" y="1460186"/>
                  <a:pt x="187" y="1278960"/>
                  <a:pt x="14271" y="1098707"/>
                </a:cubicBezTo>
                <a:cubicBezTo>
                  <a:pt x="32182" y="869478"/>
                  <a:pt x="55154" y="792506"/>
                  <a:pt x="99895" y="613563"/>
                </a:cubicBezTo>
                <a:cubicBezTo>
                  <a:pt x="104652" y="451849"/>
                  <a:pt x="106282" y="290012"/>
                  <a:pt x="114166" y="128420"/>
                </a:cubicBezTo>
                <a:cubicBezTo>
                  <a:pt x="119498" y="19136"/>
                  <a:pt x="106248" y="43329"/>
                  <a:pt x="171249" y="0"/>
                </a:cubicBezTo>
                <a:cubicBezTo>
                  <a:pt x="204548" y="4756"/>
                  <a:pt x="240407" y="609"/>
                  <a:pt x="271145" y="14269"/>
                </a:cubicBezTo>
                <a:cubicBezTo>
                  <a:pt x="303055" y="28449"/>
                  <a:pt x="298626" y="76888"/>
                  <a:pt x="313957" y="99882"/>
                </a:cubicBezTo>
                <a:cubicBezTo>
                  <a:pt x="335934" y="132843"/>
                  <a:pt x="367991" y="150170"/>
                  <a:pt x="399582" y="171227"/>
                </a:cubicBezTo>
                <a:cubicBezTo>
                  <a:pt x="404339" y="209277"/>
                  <a:pt x="406992" y="247650"/>
                  <a:pt x="413852" y="285378"/>
                </a:cubicBezTo>
                <a:cubicBezTo>
                  <a:pt x="422575" y="333351"/>
                  <a:pt x="454571" y="367983"/>
                  <a:pt x="470935" y="413798"/>
                </a:cubicBezTo>
                <a:cubicBezTo>
                  <a:pt x="484128" y="450735"/>
                  <a:pt x="489963" y="489899"/>
                  <a:pt x="499477" y="527950"/>
                </a:cubicBezTo>
                <a:cubicBezTo>
                  <a:pt x="514873" y="712670"/>
                  <a:pt x="457900" y="716342"/>
                  <a:pt x="599372" y="684908"/>
                </a:cubicBezTo>
                <a:cubicBezTo>
                  <a:pt x="614057" y="681645"/>
                  <a:pt x="627914" y="675395"/>
                  <a:pt x="642185" y="670639"/>
                </a:cubicBezTo>
                <a:cubicBezTo>
                  <a:pt x="656456" y="656370"/>
                  <a:pt x="672217" y="643450"/>
                  <a:pt x="684997" y="627832"/>
                </a:cubicBezTo>
                <a:cubicBezTo>
                  <a:pt x="715119" y="591020"/>
                  <a:pt x="770622" y="513681"/>
                  <a:pt x="770622" y="513681"/>
                </a:cubicBezTo>
                <a:cubicBezTo>
                  <a:pt x="784893" y="527950"/>
                  <a:pt x="797289" y="544381"/>
                  <a:pt x="813434" y="556488"/>
                </a:cubicBezTo>
                <a:cubicBezTo>
                  <a:pt x="835624" y="573128"/>
                  <a:pt x="861267" y="584595"/>
                  <a:pt x="884788" y="599294"/>
                </a:cubicBezTo>
                <a:cubicBezTo>
                  <a:pt x="925393" y="624669"/>
                  <a:pt x="954060" y="644083"/>
                  <a:pt x="984683" y="684908"/>
                </a:cubicBezTo>
                <a:cubicBezTo>
                  <a:pt x="997447" y="701924"/>
                  <a:pt x="1002670" y="723516"/>
                  <a:pt x="1013225" y="741984"/>
                </a:cubicBezTo>
                <a:cubicBezTo>
                  <a:pt x="1029920" y="771196"/>
                  <a:pt x="1066200" y="817364"/>
                  <a:pt x="1084579" y="841866"/>
                </a:cubicBezTo>
                <a:cubicBezTo>
                  <a:pt x="1089336" y="865648"/>
                  <a:pt x="1088003" y="891519"/>
                  <a:pt x="1098850" y="913211"/>
                </a:cubicBezTo>
                <a:cubicBezTo>
                  <a:pt x="1118135" y="951775"/>
                  <a:pt x="1164271" y="967320"/>
                  <a:pt x="1198745" y="984555"/>
                </a:cubicBezTo>
                <a:cubicBezTo>
                  <a:pt x="1236800" y="970286"/>
                  <a:pt x="1279093" y="964291"/>
                  <a:pt x="1312911" y="941749"/>
                </a:cubicBezTo>
                <a:cubicBezTo>
                  <a:pt x="1325426" y="933407"/>
                  <a:pt x="1316546" y="909577"/>
                  <a:pt x="1327182" y="898942"/>
                </a:cubicBezTo>
                <a:cubicBezTo>
                  <a:pt x="1337819" y="888306"/>
                  <a:pt x="1355723" y="889429"/>
                  <a:pt x="1369994" y="884673"/>
                </a:cubicBezTo>
                <a:cubicBezTo>
                  <a:pt x="1374852" y="880625"/>
                  <a:pt x="1468075" y="797798"/>
                  <a:pt x="1498431" y="784790"/>
                </a:cubicBezTo>
                <a:cubicBezTo>
                  <a:pt x="1516459" y="777065"/>
                  <a:pt x="1536486" y="775277"/>
                  <a:pt x="1555514" y="770521"/>
                </a:cubicBezTo>
                <a:cubicBezTo>
                  <a:pt x="1593570" y="780034"/>
                  <a:pt x="1637041" y="777302"/>
                  <a:pt x="1669681" y="799059"/>
                </a:cubicBezTo>
                <a:cubicBezTo>
                  <a:pt x="1754941" y="855892"/>
                  <a:pt x="1685526" y="891939"/>
                  <a:pt x="1769576" y="898942"/>
                </a:cubicBezTo>
                <a:cubicBezTo>
                  <a:pt x="1869239" y="907246"/>
                  <a:pt x="1969367" y="908455"/>
                  <a:pt x="2069262" y="913211"/>
                </a:cubicBezTo>
                <a:cubicBezTo>
                  <a:pt x="2088290" y="922724"/>
                  <a:pt x="2110192" y="927906"/>
                  <a:pt x="2126345" y="941749"/>
                </a:cubicBezTo>
                <a:cubicBezTo>
                  <a:pt x="2195588" y="1001092"/>
                  <a:pt x="2140188" y="993782"/>
                  <a:pt x="2211970" y="1041631"/>
                </a:cubicBezTo>
                <a:cubicBezTo>
                  <a:pt x="2235391" y="1057243"/>
                  <a:pt x="2330048" y="1068443"/>
                  <a:pt x="2340407" y="1070169"/>
                </a:cubicBezTo>
                <a:cubicBezTo>
                  <a:pt x="2354678" y="1074925"/>
                  <a:pt x="2373821" y="1072692"/>
                  <a:pt x="2383219" y="1084438"/>
                </a:cubicBezTo>
                <a:cubicBezTo>
                  <a:pt x="2395471" y="1099751"/>
                  <a:pt x="2390787" y="1123083"/>
                  <a:pt x="2397490" y="1141513"/>
                </a:cubicBezTo>
                <a:cubicBezTo>
                  <a:pt x="2409871" y="1175555"/>
                  <a:pt x="2416448" y="1214136"/>
                  <a:pt x="2440303" y="1241396"/>
                </a:cubicBezTo>
                <a:cubicBezTo>
                  <a:pt x="2453219" y="1256156"/>
                  <a:pt x="2478527" y="1250277"/>
                  <a:pt x="2497386" y="1255665"/>
                </a:cubicBezTo>
                <a:cubicBezTo>
                  <a:pt x="2511850" y="1259797"/>
                  <a:pt x="2525191" y="1268899"/>
                  <a:pt x="2540198" y="1269934"/>
                </a:cubicBezTo>
                <a:cubicBezTo>
                  <a:pt x="2773633" y="1286031"/>
                  <a:pt x="2858621" y="1284203"/>
                  <a:pt x="3053946" y="1284203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3023561" y="5253790"/>
            <a:ext cx="5626100" cy="453778"/>
          </a:xfrm>
          <a:custGeom>
            <a:avLst/>
            <a:gdLst>
              <a:gd name="connsiteX0" fmla="*/ 0 w 8177155"/>
              <a:gd name="connsiteY0" fmla="*/ 211207 h 453778"/>
              <a:gd name="connsiteX1" fmla="*/ 185520 w 8177155"/>
              <a:gd name="connsiteY1" fmla="*/ 296820 h 453778"/>
              <a:gd name="connsiteX2" fmla="*/ 428124 w 8177155"/>
              <a:gd name="connsiteY2" fmla="*/ 268282 h 453778"/>
              <a:gd name="connsiteX3" fmla="*/ 499478 w 8177155"/>
              <a:gd name="connsiteY3" fmla="*/ 239744 h 453778"/>
              <a:gd name="connsiteX4" fmla="*/ 556561 w 8177155"/>
              <a:gd name="connsiteY4" fmla="*/ 225476 h 453778"/>
              <a:gd name="connsiteX5" fmla="*/ 613644 w 8177155"/>
              <a:gd name="connsiteY5" fmla="*/ 196938 h 453778"/>
              <a:gd name="connsiteX6" fmla="*/ 784893 w 8177155"/>
              <a:gd name="connsiteY6" fmla="*/ 211207 h 453778"/>
              <a:gd name="connsiteX7" fmla="*/ 870518 w 8177155"/>
              <a:gd name="connsiteY7" fmla="*/ 239744 h 453778"/>
              <a:gd name="connsiteX8" fmla="*/ 927601 w 8177155"/>
              <a:gd name="connsiteY8" fmla="*/ 282551 h 453778"/>
              <a:gd name="connsiteX9" fmla="*/ 1227287 w 8177155"/>
              <a:gd name="connsiteY9" fmla="*/ 282551 h 453778"/>
              <a:gd name="connsiteX10" fmla="*/ 1469890 w 8177155"/>
              <a:gd name="connsiteY10" fmla="*/ 268282 h 453778"/>
              <a:gd name="connsiteX11" fmla="*/ 1641140 w 8177155"/>
              <a:gd name="connsiteY11" fmla="*/ 225476 h 453778"/>
              <a:gd name="connsiteX12" fmla="*/ 1726764 w 8177155"/>
              <a:gd name="connsiteY12" fmla="*/ 239744 h 453778"/>
              <a:gd name="connsiteX13" fmla="*/ 1855201 w 8177155"/>
              <a:gd name="connsiteY13" fmla="*/ 296820 h 453778"/>
              <a:gd name="connsiteX14" fmla="*/ 2311866 w 8177155"/>
              <a:gd name="connsiteY14" fmla="*/ 311089 h 453778"/>
              <a:gd name="connsiteX15" fmla="*/ 2397491 w 8177155"/>
              <a:gd name="connsiteY15" fmla="*/ 325358 h 453778"/>
              <a:gd name="connsiteX16" fmla="*/ 2654365 w 8177155"/>
              <a:gd name="connsiteY16" fmla="*/ 296820 h 453778"/>
              <a:gd name="connsiteX17" fmla="*/ 2754260 w 8177155"/>
              <a:gd name="connsiteY17" fmla="*/ 268282 h 453778"/>
              <a:gd name="connsiteX18" fmla="*/ 2854156 w 8177155"/>
              <a:gd name="connsiteY18" fmla="*/ 211207 h 453778"/>
              <a:gd name="connsiteX19" fmla="*/ 2982593 w 8177155"/>
              <a:gd name="connsiteY19" fmla="*/ 168400 h 453778"/>
              <a:gd name="connsiteX20" fmla="*/ 3011134 w 8177155"/>
              <a:gd name="connsiteY20" fmla="*/ 125593 h 453778"/>
              <a:gd name="connsiteX21" fmla="*/ 3053947 w 8177155"/>
              <a:gd name="connsiteY21" fmla="*/ 111324 h 453778"/>
              <a:gd name="connsiteX22" fmla="*/ 3182384 w 8177155"/>
              <a:gd name="connsiteY22" fmla="*/ 168400 h 453778"/>
              <a:gd name="connsiteX23" fmla="*/ 3225196 w 8177155"/>
              <a:gd name="connsiteY23" fmla="*/ 211207 h 453778"/>
              <a:gd name="connsiteX24" fmla="*/ 3282279 w 8177155"/>
              <a:gd name="connsiteY24" fmla="*/ 239744 h 453778"/>
              <a:gd name="connsiteX25" fmla="*/ 3325091 w 8177155"/>
              <a:gd name="connsiteY25" fmla="*/ 282551 h 453778"/>
              <a:gd name="connsiteX26" fmla="*/ 3382174 w 8177155"/>
              <a:gd name="connsiteY26" fmla="*/ 311089 h 453778"/>
              <a:gd name="connsiteX27" fmla="*/ 3453528 w 8177155"/>
              <a:gd name="connsiteY27" fmla="*/ 353896 h 453778"/>
              <a:gd name="connsiteX28" fmla="*/ 3653319 w 8177155"/>
              <a:gd name="connsiteY28" fmla="*/ 311089 h 453778"/>
              <a:gd name="connsiteX29" fmla="*/ 3681861 w 8177155"/>
              <a:gd name="connsiteY29" fmla="*/ 254013 h 453778"/>
              <a:gd name="connsiteX30" fmla="*/ 3710402 w 8177155"/>
              <a:gd name="connsiteY30" fmla="*/ 125593 h 453778"/>
              <a:gd name="connsiteX31" fmla="*/ 3824568 w 8177155"/>
              <a:gd name="connsiteY31" fmla="*/ 39980 h 453778"/>
              <a:gd name="connsiteX32" fmla="*/ 3867381 w 8177155"/>
              <a:gd name="connsiteY32" fmla="*/ 11442 h 453778"/>
              <a:gd name="connsiteX33" fmla="*/ 4266963 w 8177155"/>
              <a:gd name="connsiteY33" fmla="*/ 39980 h 453778"/>
              <a:gd name="connsiteX34" fmla="*/ 4338316 w 8177155"/>
              <a:gd name="connsiteY34" fmla="*/ 68517 h 453778"/>
              <a:gd name="connsiteX35" fmla="*/ 4438212 w 8177155"/>
              <a:gd name="connsiteY35" fmla="*/ 168400 h 453778"/>
              <a:gd name="connsiteX36" fmla="*/ 4523837 w 8177155"/>
              <a:gd name="connsiteY36" fmla="*/ 268282 h 453778"/>
              <a:gd name="connsiteX37" fmla="*/ 4580920 w 8177155"/>
              <a:gd name="connsiteY37" fmla="*/ 296820 h 453778"/>
              <a:gd name="connsiteX38" fmla="*/ 4695086 w 8177155"/>
              <a:gd name="connsiteY38" fmla="*/ 339627 h 453778"/>
              <a:gd name="connsiteX39" fmla="*/ 4823523 w 8177155"/>
              <a:gd name="connsiteY39" fmla="*/ 311089 h 453778"/>
              <a:gd name="connsiteX40" fmla="*/ 4852064 w 8177155"/>
              <a:gd name="connsiteY40" fmla="*/ 268282 h 453778"/>
              <a:gd name="connsiteX41" fmla="*/ 4980501 w 8177155"/>
              <a:gd name="connsiteY41" fmla="*/ 282551 h 453778"/>
              <a:gd name="connsiteX42" fmla="*/ 5137480 w 8177155"/>
              <a:gd name="connsiteY42" fmla="*/ 368165 h 453778"/>
              <a:gd name="connsiteX43" fmla="*/ 5223105 w 8177155"/>
              <a:gd name="connsiteY43" fmla="*/ 396703 h 453778"/>
              <a:gd name="connsiteX44" fmla="*/ 5465708 w 8177155"/>
              <a:gd name="connsiteY44" fmla="*/ 410972 h 453778"/>
              <a:gd name="connsiteX45" fmla="*/ 5522791 w 8177155"/>
              <a:gd name="connsiteY45" fmla="*/ 425240 h 453778"/>
              <a:gd name="connsiteX46" fmla="*/ 5579874 w 8177155"/>
              <a:gd name="connsiteY46" fmla="*/ 453778 h 453778"/>
              <a:gd name="connsiteX47" fmla="*/ 5736853 w 8177155"/>
              <a:gd name="connsiteY47" fmla="*/ 425240 h 453778"/>
              <a:gd name="connsiteX48" fmla="*/ 5808206 w 8177155"/>
              <a:gd name="connsiteY48" fmla="*/ 396703 h 453778"/>
              <a:gd name="connsiteX49" fmla="*/ 5922373 w 8177155"/>
              <a:gd name="connsiteY49" fmla="*/ 339627 h 453778"/>
              <a:gd name="connsiteX50" fmla="*/ 6065080 w 8177155"/>
              <a:gd name="connsiteY50" fmla="*/ 353896 h 453778"/>
              <a:gd name="connsiteX51" fmla="*/ 6635911 w 8177155"/>
              <a:gd name="connsiteY51" fmla="*/ 396703 h 453778"/>
              <a:gd name="connsiteX52" fmla="*/ 6735807 w 8177155"/>
              <a:gd name="connsiteY52" fmla="*/ 339627 h 453778"/>
              <a:gd name="connsiteX53" fmla="*/ 6821432 w 8177155"/>
              <a:gd name="connsiteY53" fmla="*/ 311089 h 453778"/>
              <a:gd name="connsiteX54" fmla="*/ 6978410 w 8177155"/>
              <a:gd name="connsiteY54" fmla="*/ 254013 h 453778"/>
              <a:gd name="connsiteX55" fmla="*/ 7806115 w 8177155"/>
              <a:gd name="connsiteY55" fmla="*/ 239744 h 453778"/>
              <a:gd name="connsiteX56" fmla="*/ 7977364 w 8177155"/>
              <a:gd name="connsiteY56" fmla="*/ 239744 h 453778"/>
              <a:gd name="connsiteX57" fmla="*/ 8020177 w 8177155"/>
              <a:gd name="connsiteY57" fmla="*/ 254013 h 453778"/>
              <a:gd name="connsiteX58" fmla="*/ 8177155 w 8177155"/>
              <a:gd name="connsiteY58" fmla="*/ 254013 h 453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8177155" h="453778">
                <a:moveTo>
                  <a:pt x="0" y="211207"/>
                </a:moveTo>
                <a:cubicBezTo>
                  <a:pt x="21939" y="222175"/>
                  <a:pt x="165385" y="295981"/>
                  <a:pt x="185520" y="296820"/>
                </a:cubicBezTo>
                <a:cubicBezTo>
                  <a:pt x="266875" y="300209"/>
                  <a:pt x="347256" y="277795"/>
                  <a:pt x="428124" y="268282"/>
                </a:cubicBezTo>
                <a:cubicBezTo>
                  <a:pt x="451909" y="258769"/>
                  <a:pt x="475176" y="247844"/>
                  <a:pt x="499478" y="239744"/>
                </a:cubicBezTo>
                <a:cubicBezTo>
                  <a:pt x="518085" y="233543"/>
                  <a:pt x="538196" y="232362"/>
                  <a:pt x="556561" y="225476"/>
                </a:cubicBezTo>
                <a:cubicBezTo>
                  <a:pt x="576480" y="218007"/>
                  <a:pt x="594616" y="206451"/>
                  <a:pt x="613644" y="196938"/>
                </a:cubicBezTo>
                <a:cubicBezTo>
                  <a:pt x="670727" y="201694"/>
                  <a:pt x="728391" y="201791"/>
                  <a:pt x="784893" y="211207"/>
                </a:cubicBezTo>
                <a:cubicBezTo>
                  <a:pt x="814569" y="216152"/>
                  <a:pt x="870518" y="239744"/>
                  <a:pt x="870518" y="239744"/>
                </a:cubicBezTo>
                <a:cubicBezTo>
                  <a:pt x="889546" y="254013"/>
                  <a:pt x="907432" y="269947"/>
                  <a:pt x="927601" y="282551"/>
                </a:cubicBezTo>
                <a:cubicBezTo>
                  <a:pt x="1037588" y="351284"/>
                  <a:pt x="1039830" y="299089"/>
                  <a:pt x="1227287" y="282551"/>
                </a:cubicBezTo>
                <a:cubicBezTo>
                  <a:pt x="1307981" y="275432"/>
                  <a:pt x="1389022" y="273038"/>
                  <a:pt x="1469890" y="268282"/>
                </a:cubicBezTo>
                <a:cubicBezTo>
                  <a:pt x="1523028" y="250572"/>
                  <a:pt x="1583485" y="225476"/>
                  <a:pt x="1641140" y="225476"/>
                </a:cubicBezTo>
                <a:cubicBezTo>
                  <a:pt x="1670075" y="225476"/>
                  <a:pt x="1698223" y="234988"/>
                  <a:pt x="1726764" y="239744"/>
                </a:cubicBezTo>
                <a:cubicBezTo>
                  <a:pt x="1770199" y="304888"/>
                  <a:pt x="1745716" y="291206"/>
                  <a:pt x="1855201" y="296820"/>
                </a:cubicBezTo>
                <a:cubicBezTo>
                  <a:pt x="2007297" y="304619"/>
                  <a:pt x="2159644" y="306333"/>
                  <a:pt x="2311866" y="311089"/>
                </a:cubicBezTo>
                <a:cubicBezTo>
                  <a:pt x="2340408" y="315845"/>
                  <a:pt x="2368556" y="325358"/>
                  <a:pt x="2397491" y="325358"/>
                </a:cubicBezTo>
                <a:cubicBezTo>
                  <a:pt x="2660780" y="325358"/>
                  <a:pt x="2536511" y="330488"/>
                  <a:pt x="2654365" y="296820"/>
                </a:cubicBezTo>
                <a:cubicBezTo>
                  <a:pt x="2690573" y="286476"/>
                  <a:pt x="2720044" y="282944"/>
                  <a:pt x="2754260" y="268282"/>
                </a:cubicBezTo>
                <a:cubicBezTo>
                  <a:pt x="2929397" y="193232"/>
                  <a:pt x="2710832" y="282858"/>
                  <a:pt x="2854156" y="211207"/>
                </a:cubicBezTo>
                <a:cubicBezTo>
                  <a:pt x="2907897" y="184340"/>
                  <a:pt x="2928086" y="182025"/>
                  <a:pt x="2982593" y="168400"/>
                </a:cubicBezTo>
                <a:cubicBezTo>
                  <a:pt x="2992107" y="154131"/>
                  <a:pt x="2997742" y="136306"/>
                  <a:pt x="3011134" y="125593"/>
                </a:cubicBezTo>
                <a:cubicBezTo>
                  <a:pt x="3022881" y="116197"/>
                  <a:pt x="3038996" y="109663"/>
                  <a:pt x="3053947" y="111324"/>
                </a:cubicBezTo>
                <a:cubicBezTo>
                  <a:pt x="3097024" y="116110"/>
                  <a:pt x="3148069" y="139808"/>
                  <a:pt x="3182384" y="168400"/>
                </a:cubicBezTo>
                <a:cubicBezTo>
                  <a:pt x="3197888" y="181318"/>
                  <a:pt x="3208774" y="199478"/>
                  <a:pt x="3225196" y="211207"/>
                </a:cubicBezTo>
                <a:cubicBezTo>
                  <a:pt x="3242507" y="223571"/>
                  <a:pt x="3263251" y="230232"/>
                  <a:pt x="3282279" y="239744"/>
                </a:cubicBezTo>
                <a:cubicBezTo>
                  <a:pt x="3296550" y="254013"/>
                  <a:pt x="3308669" y="270822"/>
                  <a:pt x="3325091" y="282551"/>
                </a:cubicBezTo>
                <a:cubicBezTo>
                  <a:pt x="3342402" y="294915"/>
                  <a:pt x="3363577" y="300759"/>
                  <a:pt x="3382174" y="311089"/>
                </a:cubicBezTo>
                <a:cubicBezTo>
                  <a:pt x="3406421" y="324558"/>
                  <a:pt x="3429743" y="339627"/>
                  <a:pt x="3453528" y="353896"/>
                </a:cubicBezTo>
                <a:cubicBezTo>
                  <a:pt x="3520125" y="339627"/>
                  <a:pt x="3590920" y="338385"/>
                  <a:pt x="3653319" y="311089"/>
                </a:cubicBezTo>
                <a:cubicBezTo>
                  <a:pt x="3672807" y="302564"/>
                  <a:pt x="3675605" y="274344"/>
                  <a:pt x="3681861" y="254013"/>
                </a:cubicBezTo>
                <a:cubicBezTo>
                  <a:pt x="3694759" y="212101"/>
                  <a:pt x="3692024" y="165407"/>
                  <a:pt x="3710402" y="125593"/>
                </a:cubicBezTo>
                <a:cubicBezTo>
                  <a:pt x="3734376" y="73656"/>
                  <a:pt x="3781486" y="64594"/>
                  <a:pt x="3824568" y="39980"/>
                </a:cubicBezTo>
                <a:cubicBezTo>
                  <a:pt x="3839460" y="31472"/>
                  <a:pt x="3853110" y="20955"/>
                  <a:pt x="3867381" y="11442"/>
                </a:cubicBezTo>
                <a:cubicBezTo>
                  <a:pt x="3949943" y="14882"/>
                  <a:pt x="4147006" y="0"/>
                  <a:pt x="4266963" y="39980"/>
                </a:cubicBezTo>
                <a:cubicBezTo>
                  <a:pt x="4291265" y="48079"/>
                  <a:pt x="4314532" y="59005"/>
                  <a:pt x="4338316" y="68517"/>
                </a:cubicBezTo>
                <a:cubicBezTo>
                  <a:pt x="4371615" y="101811"/>
                  <a:pt x="4409957" y="130731"/>
                  <a:pt x="4438212" y="168400"/>
                </a:cubicBezTo>
                <a:cubicBezTo>
                  <a:pt x="4460703" y="198384"/>
                  <a:pt x="4491724" y="245348"/>
                  <a:pt x="4523837" y="268282"/>
                </a:cubicBezTo>
                <a:cubicBezTo>
                  <a:pt x="4541148" y="280646"/>
                  <a:pt x="4562449" y="286267"/>
                  <a:pt x="4580920" y="296820"/>
                </a:cubicBezTo>
                <a:cubicBezTo>
                  <a:pt x="4660067" y="342042"/>
                  <a:pt x="4584070" y="317427"/>
                  <a:pt x="4695086" y="339627"/>
                </a:cubicBezTo>
                <a:cubicBezTo>
                  <a:pt x="4737898" y="330114"/>
                  <a:pt x="4783597" y="329235"/>
                  <a:pt x="4823523" y="311089"/>
                </a:cubicBezTo>
                <a:cubicBezTo>
                  <a:pt x="4839136" y="303993"/>
                  <a:pt x="4835191" y="271349"/>
                  <a:pt x="4852064" y="268282"/>
                </a:cubicBezTo>
                <a:cubicBezTo>
                  <a:pt x="4894445" y="260577"/>
                  <a:pt x="4937689" y="277795"/>
                  <a:pt x="4980501" y="282551"/>
                </a:cubicBezTo>
                <a:cubicBezTo>
                  <a:pt x="5056951" y="339881"/>
                  <a:pt x="5030370" y="326974"/>
                  <a:pt x="5137480" y="368165"/>
                </a:cubicBezTo>
                <a:cubicBezTo>
                  <a:pt x="5165560" y="378964"/>
                  <a:pt x="5193272" y="392812"/>
                  <a:pt x="5223105" y="396703"/>
                </a:cubicBezTo>
                <a:cubicBezTo>
                  <a:pt x="5303432" y="407179"/>
                  <a:pt x="5384840" y="406216"/>
                  <a:pt x="5465708" y="410972"/>
                </a:cubicBezTo>
                <a:cubicBezTo>
                  <a:pt x="5484736" y="415728"/>
                  <a:pt x="5504426" y="418354"/>
                  <a:pt x="5522791" y="425240"/>
                </a:cubicBezTo>
                <a:cubicBezTo>
                  <a:pt x="5542710" y="432709"/>
                  <a:pt x="5558601" y="453778"/>
                  <a:pt x="5579874" y="453778"/>
                </a:cubicBezTo>
                <a:cubicBezTo>
                  <a:pt x="5633058" y="453778"/>
                  <a:pt x="5684527" y="434753"/>
                  <a:pt x="5736853" y="425240"/>
                </a:cubicBezTo>
                <a:cubicBezTo>
                  <a:pt x="5760637" y="415728"/>
                  <a:pt x="5784947" y="407436"/>
                  <a:pt x="5808206" y="396703"/>
                </a:cubicBezTo>
                <a:cubicBezTo>
                  <a:pt x="5846837" y="378876"/>
                  <a:pt x="5922373" y="339627"/>
                  <a:pt x="5922373" y="339627"/>
                </a:cubicBezTo>
                <a:cubicBezTo>
                  <a:pt x="5969942" y="344383"/>
                  <a:pt x="6017375" y="350785"/>
                  <a:pt x="6065080" y="353896"/>
                </a:cubicBezTo>
                <a:cubicBezTo>
                  <a:pt x="6626298" y="390493"/>
                  <a:pt x="6409245" y="340044"/>
                  <a:pt x="6635911" y="396703"/>
                </a:cubicBezTo>
                <a:cubicBezTo>
                  <a:pt x="6674528" y="370962"/>
                  <a:pt x="6690544" y="357730"/>
                  <a:pt x="6735807" y="339627"/>
                </a:cubicBezTo>
                <a:cubicBezTo>
                  <a:pt x="6763741" y="328455"/>
                  <a:pt x="6793158" y="321369"/>
                  <a:pt x="6821432" y="311089"/>
                </a:cubicBezTo>
                <a:cubicBezTo>
                  <a:pt x="6847475" y="301620"/>
                  <a:pt x="6954505" y="255133"/>
                  <a:pt x="6978410" y="254013"/>
                </a:cubicBezTo>
                <a:cubicBezTo>
                  <a:pt x="7254050" y="241094"/>
                  <a:pt x="7530213" y="244500"/>
                  <a:pt x="7806115" y="239744"/>
                </a:cubicBezTo>
                <a:cubicBezTo>
                  <a:pt x="7891412" y="218424"/>
                  <a:pt x="7861320" y="218649"/>
                  <a:pt x="7977364" y="239744"/>
                </a:cubicBezTo>
                <a:cubicBezTo>
                  <a:pt x="7992164" y="242435"/>
                  <a:pt x="8005172" y="252941"/>
                  <a:pt x="8020177" y="254013"/>
                </a:cubicBezTo>
                <a:cubicBezTo>
                  <a:pt x="8072370" y="257741"/>
                  <a:pt x="8124829" y="254013"/>
                  <a:pt x="8177155" y="254013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997160" y="1374831"/>
            <a:ext cx="2696880" cy="5245949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Closure Period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926304"/>
            <a:ext cx="8229600" cy="1740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dirty="0" smtClean="0">
                <a:solidFill>
                  <a:schemeClr val="accent2"/>
                </a:solidFill>
              </a:rPr>
              <a:t>Actual </a:t>
            </a:r>
            <a:r>
              <a:rPr lang="en-US" sz="2400" dirty="0" smtClean="0"/>
              <a:t>/ </a:t>
            </a:r>
            <a:r>
              <a:rPr lang="en-US" sz="2400" dirty="0" smtClean="0">
                <a:solidFill>
                  <a:srgbClr val="FFFF00"/>
                </a:solidFill>
              </a:rPr>
              <a:t>Simulated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485206" y="2956532"/>
            <a:ext cx="2511954" cy="753387"/>
          </a:xfrm>
          <a:custGeom>
            <a:avLst/>
            <a:gdLst>
              <a:gd name="connsiteX0" fmla="*/ 0 w 2511954"/>
              <a:gd name="connsiteY0" fmla="*/ 54210 h 753387"/>
              <a:gd name="connsiteX1" fmla="*/ 142708 w 2511954"/>
              <a:gd name="connsiteY1" fmla="*/ 68479 h 753387"/>
              <a:gd name="connsiteX2" fmla="*/ 185520 w 2511954"/>
              <a:gd name="connsiteY2" fmla="*/ 82748 h 753387"/>
              <a:gd name="connsiteX3" fmla="*/ 456665 w 2511954"/>
              <a:gd name="connsiteY3" fmla="*/ 54210 h 753387"/>
              <a:gd name="connsiteX4" fmla="*/ 642185 w 2511954"/>
              <a:gd name="connsiteY4" fmla="*/ 54210 h 753387"/>
              <a:gd name="connsiteX5" fmla="*/ 670727 w 2511954"/>
              <a:gd name="connsiteY5" fmla="*/ 111286 h 753387"/>
              <a:gd name="connsiteX6" fmla="*/ 770622 w 2511954"/>
              <a:gd name="connsiteY6" fmla="*/ 168362 h 753387"/>
              <a:gd name="connsiteX7" fmla="*/ 927601 w 2511954"/>
              <a:gd name="connsiteY7" fmla="*/ 154093 h 753387"/>
              <a:gd name="connsiteX8" fmla="*/ 1041767 w 2511954"/>
              <a:gd name="connsiteY8" fmla="*/ 111286 h 753387"/>
              <a:gd name="connsiteX9" fmla="*/ 1113121 w 2511954"/>
              <a:gd name="connsiteY9" fmla="*/ 97017 h 753387"/>
              <a:gd name="connsiteX10" fmla="*/ 1170204 w 2511954"/>
              <a:gd name="connsiteY10" fmla="*/ 82748 h 753387"/>
              <a:gd name="connsiteX11" fmla="*/ 1270100 w 2511954"/>
              <a:gd name="connsiteY11" fmla="*/ 97017 h 753387"/>
              <a:gd name="connsiteX12" fmla="*/ 1369995 w 2511954"/>
              <a:gd name="connsiteY12" fmla="*/ 154093 h 753387"/>
              <a:gd name="connsiteX13" fmla="*/ 1484161 w 2511954"/>
              <a:gd name="connsiteY13" fmla="*/ 182631 h 753387"/>
              <a:gd name="connsiteX14" fmla="*/ 1526973 w 2511954"/>
              <a:gd name="connsiteY14" fmla="*/ 154093 h 753387"/>
              <a:gd name="connsiteX15" fmla="*/ 1598327 w 2511954"/>
              <a:gd name="connsiteY15" fmla="*/ 97017 h 753387"/>
              <a:gd name="connsiteX16" fmla="*/ 1655410 w 2511954"/>
              <a:gd name="connsiteY16" fmla="*/ 82748 h 753387"/>
              <a:gd name="connsiteX17" fmla="*/ 1812389 w 2511954"/>
              <a:gd name="connsiteY17" fmla="*/ 97017 h 753387"/>
              <a:gd name="connsiteX18" fmla="*/ 2026451 w 2511954"/>
              <a:gd name="connsiteY18" fmla="*/ 211168 h 753387"/>
              <a:gd name="connsiteX19" fmla="*/ 2269054 w 2511954"/>
              <a:gd name="connsiteY19" fmla="*/ 182631 h 753387"/>
              <a:gd name="connsiteX20" fmla="*/ 2311866 w 2511954"/>
              <a:gd name="connsiteY20" fmla="*/ 168362 h 753387"/>
              <a:gd name="connsiteX21" fmla="*/ 2454574 w 2511954"/>
              <a:gd name="connsiteY21" fmla="*/ 182631 h 753387"/>
              <a:gd name="connsiteX22" fmla="*/ 2468845 w 2511954"/>
              <a:gd name="connsiteY22" fmla="*/ 311051 h 753387"/>
              <a:gd name="connsiteX23" fmla="*/ 2497386 w 2511954"/>
              <a:gd name="connsiteY23" fmla="*/ 510816 h 753387"/>
              <a:gd name="connsiteX24" fmla="*/ 2511657 w 2511954"/>
              <a:gd name="connsiteY24" fmla="*/ 753387 h 75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1954" h="753387">
                <a:moveTo>
                  <a:pt x="0" y="54210"/>
                </a:moveTo>
                <a:cubicBezTo>
                  <a:pt x="47569" y="58966"/>
                  <a:pt x="95457" y="61211"/>
                  <a:pt x="142708" y="68479"/>
                </a:cubicBezTo>
                <a:cubicBezTo>
                  <a:pt x="157576" y="70766"/>
                  <a:pt x="170493" y="83431"/>
                  <a:pt x="185520" y="82748"/>
                </a:cubicBezTo>
                <a:cubicBezTo>
                  <a:pt x="276307" y="78622"/>
                  <a:pt x="366283" y="63723"/>
                  <a:pt x="456665" y="54210"/>
                </a:cubicBezTo>
                <a:cubicBezTo>
                  <a:pt x="532666" y="23814"/>
                  <a:pt x="551823" y="0"/>
                  <a:pt x="642185" y="54210"/>
                </a:cubicBezTo>
                <a:cubicBezTo>
                  <a:pt x="660426" y="65153"/>
                  <a:pt x="656883" y="95136"/>
                  <a:pt x="670727" y="111286"/>
                </a:cubicBezTo>
                <a:cubicBezTo>
                  <a:pt x="705286" y="151600"/>
                  <a:pt x="727104" y="153858"/>
                  <a:pt x="770622" y="168362"/>
                </a:cubicBezTo>
                <a:cubicBezTo>
                  <a:pt x="822948" y="163606"/>
                  <a:pt x="875587" y="161523"/>
                  <a:pt x="927601" y="154093"/>
                </a:cubicBezTo>
                <a:cubicBezTo>
                  <a:pt x="945246" y="151573"/>
                  <a:pt x="1040689" y="111609"/>
                  <a:pt x="1041767" y="111286"/>
                </a:cubicBezTo>
                <a:cubicBezTo>
                  <a:pt x="1065000" y="104317"/>
                  <a:pt x="1089443" y="102278"/>
                  <a:pt x="1113121" y="97017"/>
                </a:cubicBezTo>
                <a:cubicBezTo>
                  <a:pt x="1132267" y="92763"/>
                  <a:pt x="1151176" y="87504"/>
                  <a:pt x="1170204" y="82748"/>
                </a:cubicBezTo>
                <a:cubicBezTo>
                  <a:pt x="1203503" y="87504"/>
                  <a:pt x="1237648" y="88168"/>
                  <a:pt x="1270100" y="97017"/>
                </a:cubicBezTo>
                <a:cubicBezTo>
                  <a:pt x="1325143" y="112027"/>
                  <a:pt x="1323494" y="130845"/>
                  <a:pt x="1369995" y="154093"/>
                </a:cubicBezTo>
                <a:cubicBezTo>
                  <a:pt x="1399250" y="168719"/>
                  <a:pt x="1457022" y="177204"/>
                  <a:pt x="1484161" y="182631"/>
                </a:cubicBezTo>
                <a:cubicBezTo>
                  <a:pt x="1498432" y="173118"/>
                  <a:pt x="1513252" y="164383"/>
                  <a:pt x="1526973" y="154093"/>
                </a:cubicBezTo>
                <a:cubicBezTo>
                  <a:pt x="1551340" y="135820"/>
                  <a:pt x="1571701" y="111807"/>
                  <a:pt x="1598327" y="97017"/>
                </a:cubicBezTo>
                <a:cubicBezTo>
                  <a:pt x="1615472" y="87493"/>
                  <a:pt x="1636382" y="87504"/>
                  <a:pt x="1655410" y="82748"/>
                </a:cubicBezTo>
                <a:cubicBezTo>
                  <a:pt x="1707736" y="87504"/>
                  <a:pt x="1761868" y="82584"/>
                  <a:pt x="1812389" y="97017"/>
                </a:cubicBezTo>
                <a:cubicBezTo>
                  <a:pt x="1865685" y="112242"/>
                  <a:pt x="1969061" y="176739"/>
                  <a:pt x="2026451" y="211168"/>
                </a:cubicBezTo>
                <a:cubicBezTo>
                  <a:pt x="2107319" y="201656"/>
                  <a:pt x="2188529" y="194708"/>
                  <a:pt x="2269054" y="182631"/>
                </a:cubicBezTo>
                <a:cubicBezTo>
                  <a:pt x="2283930" y="180400"/>
                  <a:pt x="2296824" y="168362"/>
                  <a:pt x="2311866" y="168362"/>
                </a:cubicBezTo>
                <a:cubicBezTo>
                  <a:pt x="2359673" y="168362"/>
                  <a:pt x="2407005" y="177875"/>
                  <a:pt x="2454574" y="182631"/>
                </a:cubicBezTo>
                <a:cubicBezTo>
                  <a:pt x="2459331" y="225438"/>
                  <a:pt x="2463274" y="268343"/>
                  <a:pt x="2468845" y="311051"/>
                </a:cubicBezTo>
                <a:cubicBezTo>
                  <a:pt x="2477546" y="377750"/>
                  <a:pt x="2490692" y="443885"/>
                  <a:pt x="2497386" y="510816"/>
                </a:cubicBezTo>
                <a:cubicBezTo>
                  <a:pt x="2511954" y="656475"/>
                  <a:pt x="2511657" y="668320"/>
                  <a:pt x="2511657" y="75338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2997160" y="2772450"/>
            <a:ext cx="5650929" cy="453778"/>
          </a:xfrm>
          <a:custGeom>
            <a:avLst/>
            <a:gdLst>
              <a:gd name="connsiteX0" fmla="*/ 0 w 8177155"/>
              <a:gd name="connsiteY0" fmla="*/ 211207 h 453778"/>
              <a:gd name="connsiteX1" fmla="*/ 185520 w 8177155"/>
              <a:gd name="connsiteY1" fmla="*/ 296820 h 453778"/>
              <a:gd name="connsiteX2" fmla="*/ 428124 w 8177155"/>
              <a:gd name="connsiteY2" fmla="*/ 268282 h 453778"/>
              <a:gd name="connsiteX3" fmla="*/ 499478 w 8177155"/>
              <a:gd name="connsiteY3" fmla="*/ 239744 h 453778"/>
              <a:gd name="connsiteX4" fmla="*/ 556561 w 8177155"/>
              <a:gd name="connsiteY4" fmla="*/ 225476 h 453778"/>
              <a:gd name="connsiteX5" fmla="*/ 613644 w 8177155"/>
              <a:gd name="connsiteY5" fmla="*/ 196938 h 453778"/>
              <a:gd name="connsiteX6" fmla="*/ 784893 w 8177155"/>
              <a:gd name="connsiteY6" fmla="*/ 211207 h 453778"/>
              <a:gd name="connsiteX7" fmla="*/ 870518 w 8177155"/>
              <a:gd name="connsiteY7" fmla="*/ 239744 h 453778"/>
              <a:gd name="connsiteX8" fmla="*/ 927601 w 8177155"/>
              <a:gd name="connsiteY8" fmla="*/ 282551 h 453778"/>
              <a:gd name="connsiteX9" fmla="*/ 1227287 w 8177155"/>
              <a:gd name="connsiteY9" fmla="*/ 282551 h 453778"/>
              <a:gd name="connsiteX10" fmla="*/ 1469890 w 8177155"/>
              <a:gd name="connsiteY10" fmla="*/ 268282 h 453778"/>
              <a:gd name="connsiteX11" fmla="*/ 1641140 w 8177155"/>
              <a:gd name="connsiteY11" fmla="*/ 225476 h 453778"/>
              <a:gd name="connsiteX12" fmla="*/ 1726764 w 8177155"/>
              <a:gd name="connsiteY12" fmla="*/ 239744 h 453778"/>
              <a:gd name="connsiteX13" fmla="*/ 1855201 w 8177155"/>
              <a:gd name="connsiteY13" fmla="*/ 296820 h 453778"/>
              <a:gd name="connsiteX14" fmla="*/ 2311866 w 8177155"/>
              <a:gd name="connsiteY14" fmla="*/ 311089 h 453778"/>
              <a:gd name="connsiteX15" fmla="*/ 2397491 w 8177155"/>
              <a:gd name="connsiteY15" fmla="*/ 325358 h 453778"/>
              <a:gd name="connsiteX16" fmla="*/ 2654365 w 8177155"/>
              <a:gd name="connsiteY16" fmla="*/ 296820 h 453778"/>
              <a:gd name="connsiteX17" fmla="*/ 2754260 w 8177155"/>
              <a:gd name="connsiteY17" fmla="*/ 268282 h 453778"/>
              <a:gd name="connsiteX18" fmla="*/ 2854156 w 8177155"/>
              <a:gd name="connsiteY18" fmla="*/ 211207 h 453778"/>
              <a:gd name="connsiteX19" fmla="*/ 2982593 w 8177155"/>
              <a:gd name="connsiteY19" fmla="*/ 168400 h 453778"/>
              <a:gd name="connsiteX20" fmla="*/ 3011134 w 8177155"/>
              <a:gd name="connsiteY20" fmla="*/ 125593 h 453778"/>
              <a:gd name="connsiteX21" fmla="*/ 3053947 w 8177155"/>
              <a:gd name="connsiteY21" fmla="*/ 111324 h 453778"/>
              <a:gd name="connsiteX22" fmla="*/ 3182384 w 8177155"/>
              <a:gd name="connsiteY22" fmla="*/ 168400 h 453778"/>
              <a:gd name="connsiteX23" fmla="*/ 3225196 w 8177155"/>
              <a:gd name="connsiteY23" fmla="*/ 211207 h 453778"/>
              <a:gd name="connsiteX24" fmla="*/ 3282279 w 8177155"/>
              <a:gd name="connsiteY24" fmla="*/ 239744 h 453778"/>
              <a:gd name="connsiteX25" fmla="*/ 3325091 w 8177155"/>
              <a:gd name="connsiteY25" fmla="*/ 282551 h 453778"/>
              <a:gd name="connsiteX26" fmla="*/ 3382174 w 8177155"/>
              <a:gd name="connsiteY26" fmla="*/ 311089 h 453778"/>
              <a:gd name="connsiteX27" fmla="*/ 3453528 w 8177155"/>
              <a:gd name="connsiteY27" fmla="*/ 353896 h 453778"/>
              <a:gd name="connsiteX28" fmla="*/ 3653319 w 8177155"/>
              <a:gd name="connsiteY28" fmla="*/ 311089 h 453778"/>
              <a:gd name="connsiteX29" fmla="*/ 3681861 w 8177155"/>
              <a:gd name="connsiteY29" fmla="*/ 254013 h 453778"/>
              <a:gd name="connsiteX30" fmla="*/ 3710402 w 8177155"/>
              <a:gd name="connsiteY30" fmla="*/ 125593 h 453778"/>
              <a:gd name="connsiteX31" fmla="*/ 3824568 w 8177155"/>
              <a:gd name="connsiteY31" fmla="*/ 39980 h 453778"/>
              <a:gd name="connsiteX32" fmla="*/ 3867381 w 8177155"/>
              <a:gd name="connsiteY32" fmla="*/ 11442 h 453778"/>
              <a:gd name="connsiteX33" fmla="*/ 4266963 w 8177155"/>
              <a:gd name="connsiteY33" fmla="*/ 39980 h 453778"/>
              <a:gd name="connsiteX34" fmla="*/ 4338316 w 8177155"/>
              <a:gd name="connsiteY34" fmla="*/ 68517 h 453778"/>
              <a:gd name="connsiteX35" fmla="*/ 4438212 w 8177155"/>
              <a:gd name="connsiteY35" fmla="*/ 168400 h 453778"/>
              <a:gd name="connsiteX36" fmla="*/ 4523837 w 8177155"/>
              <a:gd name="connsiteY36" fmla="*/ 268282 h 453778"/>
              <a:gd name="connsiteX37" fmla="*/ 4580920 w 8177155"/>
              <a:gd name="connsiteY37" fmla="*/ 296820 h 453778"/>
              <a:gd name="connsiteX38" fmla="*/ 4695086 w 8177155"/>
              <a:gd name="connsiteY38" fmla="*/ 339627 h 453778"/>
              <a:gd name="connsiteX39" fmla="*/ 4823523 w 8177155"/>
              <a:gd name="connsiteY39" fmla="*/ 311089 h 453778"/>
              <a:gd name="connsiteX40" fmla="*/ 4852064 w 8177155"/>
              <a:gd name="connsiteY40" fmla="*/ 268282 h 453778"/>
              <a:gd name="connsiteX41" fmla="*/ 4980501 w 8177155"/>
              <a:gd name="connsiteY41" fmla="*/ 282551 h 453778"/>
              <a:gd name="connsiteX42" fmla="*/ 5137480 w 8177155"/>
              <a:gd name="connsiteY42" fmla="*/ 368165 h 453778"/>
              <a:gd name="connsiteX43" fmla="*/ 5223105 w 8177155"/>
              <a:gd name="connsiteY43" fmla="*/ 396703 h 453778"/>
              <a:gd name="connsiteX44" fmla="*/ 5465708 w 8177155"/>
              <a:gd name="connsiteY44" fmla="*/ 410972 h 453778"/>
              <a:gd name="connsiteX45" fmla="*/ 5522791 w 8177155"/>
              <a:gd name="connsiteY45" fmla="*/ 425240 h 453778"/>
              <a:gd name="connsiteX46" fmla="*/ 5579874 w 8177155"/>
              <a:gd name="connsiteY46" fmla="*/ 453778 h 453778"/>
              <a:gd name="connsiteX47" fmla="*/ 5736853 w 8177155"/>
              <a:gd name="connsiteY47" fmla="*/ 425240 h 453778"/>
              <a:gd name="connsiteX48" fmla="*/ 5808206 w 8177155"/>
              <a:gd name="connsiteY48" fmla="*/ 396703 h 453778"/>
              <a:gd name="connsiteX49" fmla="*/ 5922373 w 8177155"/>
              <a:gd name="connsiteY49" fmla="*/ 339627 h 453778"/>
              <a:gd name="connsiteX50" fmla="*/ 6065080 w 8177155"/>
              <a:gd name="connsiteY50" fmla="*/ 353896 h 453778"/>
              <a:gd name="connsiteX51" fmla="*/ 6635911 w 8177155"/>
              <a:gd name="connsiteY51" fmla="*/ 396703 h 453778"/>
              <a:gd name="connsiteX52" fmla="*/ 6735807 w 8177155"/>
              <a:gd name="connsiteY52" fmla="*/ 339627 h 453778"/>
              <a:gd name="connsiteX53" fmla="*/ 6821432 w 8177155"/>
              <a:gd name="connsiteY53" fmla="*/ 311089 h 453778"/>
              <a:gd name="connsiteX54" fmla="*/ 6978410 w 8177155"/>
              <a:gd name="connsiteY54" fmla="*/ 254013 h 453778"/>
              <a:gd name="connsiteX55" fmla="*/ 7806115 w 8177155"/>
              <a:gd name="connsiteY55" fmla="*/ 239744 h 453778"/>
              <a:gd name="connsiteX56" fmla="*/ 7977364 w 8177155"/>
              <a:gd name="connsiteY56" fmla="*/ 239744 h 453778"/>
              <a:gd name="connsiteX57" fmla="*/ 8020177 w 8177155"/>
              <a:gd name="connsiteY57" fmla="*/ 254013 h 453778"/>
              <a:gd name="connsiteX58" fmla="*/ 8177155 w 8177155"/>
              <a:gd name="connsiteY58" fmla="*/ 254013 h 453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8177155" h="453778">
                <a:moveTo>
                  <a:pt x="0" y="211207"/>
                </a:moveTo>
                <a:cubicBezTo>
                  <a:pt x="21939" y="222175"/>
                  <a:pt x="165385" y="295981"/>
                  <a:pt x="185520" y="296820"/>
                </a:cubicBezTo>
                <a:cubicBezTo>
                  <a:pt x="266875" y="300209"/>
                  <a:pt x="347256" y="277795"/>
                  <a:pt x="428124" y="268282"/>
                </a:cubicBezTo>
                <a:cubicBezTo>
                  <a:pt x="451909" y="258769"/>
                  <a:pt x="475176" y="247844"/>
                  <a:pt x="499478" y="239744"/>
                </a:cubicBezTo>
                <a:cubicBezTo>
                  <a:pt x="518085" y="233543"/>
                  <a:pt x="538196" y="232362"/>
                  <a:pt x="556561" y="225476"/>
                </a:cubicBezTo>
                <a:cubicBezTo>
                  <a:pt x="576480" y="218007"/>
                  <a:pt x="594616" y="206451"/>
                  <a:pt x="613644" y="196938"/>
                </a:cubicBezTo>
                <a:cubicBezTo>
                  <a:pt x="670727" y="201694"/>
                  <a:pt x="728391" y="201791"/>
                  <a:pt x="784893" y="211207"/>
                </a:cubicBezTo>
                <a:cubicBezTo>
                  <a:pt x="814569" y="216152"/>
                  <a:pt x="870518" y="239744"/>
                  <a:pt x="870518" y="239744"/>
                </a:cubicBezTo>
                <a:cubicBezTo>
                  <a:pt x="889546" y="254013"/>
                  <a:pt x="907432" y="269947"/>
                  <a:pt x="927601" y="282551"/>
                </a:cubicBezTo>
                <a:cubicBezTo>
                  <a:pt x="1037588" y="351284"/>
                  <a:pt x="1039830" y="299089"/>
                  <a:pt x="1227287" y="282551"/>
                </a:cubicBezTo>
                <a:cubicBezTo>
                  <a:pt x="1307981" y="275432"/>
                  <a:pt x="1389022" y="273038"/>
                  <a:pt x="1469890" y="268282"/>
                </a:cubicBezTo>
                <a:cubicBezTo>
                  <a:pt x="1523028" y="250572"/>
                  <a:pt x="1583485" y="225476"/>
                  <a:pt x="1641140" y="225476"/>
                </a:cubicBezTo>
                <a:cubicBezTo>
                  <a:pt x="1670075" y="225476"/>
                  <a:pt x="1698223" y="234988"/>
                  <a:pt x="1726764" y="239744"/>
                </a:cubicBezTo>
                <a:cubicBezTo>
                  <a:pt x="1770199" y="304888"/>
                  <a:pt x="1745716" y="291206"/>
                  <a:pt x="1855201" y="296820"/>
                </a:cubicBezTo>
                <a:cubicBezTo>
                  <a:pt x="2007297" y="304619"/>
                  <a:pt x="2159644" y="306333"/>
                  <a:pt x="2311866" y="311089"/>
                </a:cubicBezTo>
                <a:cubicBezTo>
                  <a:pt x="2340408" y="315845"/>
                  <a:pt x="2368556" y="325358"/>
                  <a:pt x="2397491" y="325358"/>
                </a:cubicBezTo>
                <a:cubicBezTo>
                  <a:pt x="2660780" y="325358"/>
                  <a:pt x="2536511" y="330488"/>
                  <a:pt x="2654365" y="296820"/>
                </a:cubicBezTo>
                <a:cubicBezTo>
                  <a:pt x="2690573" y="286476"/>
                  <a:pt x="2720044" y="282944"/>
                  <a:pt x="2754260" y="268282"/>
                </a:cubicBezTo>
                <a:cubicBezTo>
                  <a:pt x="2929397" y="193232"/>
                  <a:pt x="2710832" y="282858"/>
                  <a:pt x="2854156" y="211207"/>
                </a:cubicBezTo>
                <a:cubicBezTo>
                  <a:pt x="2907897" y="184340"/>
                  <a:pt x="2928086" y="182025"/>
                  <a:pt x="2982593" y="168400"/>
                </a:cubicBezTo>
                <a:cubicBezTo>
                  <a:pt x="2992107" y="154131"/>
                  <a:pt x="2997742" y="136306"/>
                  <a:pt x="3011134" y="125593"/>
                </a:cubicBezTo>
                <a:cubicBezTo>
                  <a:pt x="3022881" y="116197"/>
                  <a:pt x="3038996" y="109663"/>
                  <a:pt x="3053947" y="111324"/>
                </a:cubicBezTo>
                <a:cubicBezTo>
                  <a:pt x="3097024" y="116110"/>
                  <a:pt x="3148069" y="139808"/>
                  <a:pt x="3182384" y="168400"/>
                </a:cubicBezTo>
                <a:cubicBezTo>
                  <a:pt x="3197888" y="181318"/>
                  <a:pt x="3208774" y="199478"/>
                  <a:pt x="3225196" y="211207"/>
                </a:cubicBezTo>
                <a:cubicBezTo>
                  <a:pt x="3242507" y="223571"/>
                  <a:pt x="3263251" y="230232"/>
                  <a:pt x="3282279" y="239744"/>
                </a:cubicBezTo>
                <a:cubicBezTo>
                  <a:pt x="3296550" y="254013"/>
                  <a:pt x="3308669" y="270822"/>
                  <a:pt x="3325091" y="282551"/>
                </a:cubicBezTo>
                <a:cubicBezTo>
                  <a:pt x="3342402" y="294915"/>
                  <a:pt x="3363577" y="300759"/>
                  <a:pt x="3382174" y="311089"/>
                </a:cubicBezTo>
                <a:cubicBezTo>
                  <a:pt x="3406421" y="324558"/>
                  <a:pt x="3429743" y="339627"/>
                  <a:pt x="3453528" y="353896"/>
                </a:cubicBezTo>
                <a:cubicBezTo>
                  <a:pt x="3520125" y="339627"/>
                  <a:pt x="3590920" y="338385"/>
                  <a:pt x="3653319" y="311089"/>
                </a:cubicBezTo>
                <a:cubicBezTo>
                  <a:pt x="3672807" y="302564"/>
                  <a:pt x="3675605" y="274344"/>
                  <a:pt x="3681861" y="254013"/>
                </a:cubicBezTo>
                <a:cubicBezTo>
                  <a:pt x="3694759" y="212101"/>
                  <a:pt x="3692024" y="165407"/>
                  <a:pt x="3710402" y="125593"/>
                </a:cubicBezTo>
                <a:cubicBezTo>
                  <a:pt x="3734376" y="73656"/>
                  <a:pt x="3781486" y="64594"/>
                  <a:pt x="3824568" y="39980"/>
                </a:cubicBezTo>
                <a:cubicBezTo>
                  <a:pt x="3839460" y="31472"/>
                  <a:pt x="3853110" y="20955"/>
                  <a:pt x="3867381" y="11442"/>
                </a:cubicBezTo>
                <a:cubicBezTo>
                  <a:pt x="3949943" y="14882"/>
                  <a:pt x="4147006" y="0"/>
                  <a:pt x="4266963" y="39980"/>
                </a:cubicBezTo>
                <a:cubicBezTo>
                  <a:pt x="4291265" y="48079"/>
                  <a:pt x="4314532" y="59005"/>
                  <a:pt x="4338316" y="68517"/>
                </a:cubicBezTo>
                <a:cubicBezTo>
                  <a:pt x="4371615" y="101811"/>
                  <a:pt x="4409957" y="130731"/>
                  <a:pt x="4438212" y="168400"/>
                </a:cubicBezTo>
                <a:cubicBezTo>
                  <a:pt x="4460703" y="198384"/>
                  <a:pt x="4491724" y="245348"/>
                  <a:pt x="4523837" y="268282"/>
                </a:cubicBezTo>
                <a:cubicBezTo>
                  <a:pt x="4541148" y="280646"/>
                  <a:pt x="4562449" y="286267"/>
                  <a:pt x="4580920" y="296820"/>
                </a:cubicBezTo>
                <a:cubicBezTo>
                  <a:pt x="4660067" y="342042"/>
                  <a:pt x="4584070" y="317427"/>
                  <a:pt x="4695086" y="339627"/>
                </a:cubicBezTo>
                <a:cubicBezTo>
                  <a:pt x="4737898" y="330114"/>
                  <a:pt x="4783597" y="329235"/>
                  <a:pt x="4823523" y="311089"/>
                </a:cubicBezTo>
                <a:cubicBezTo>
                  <a:pt x="4839136" y="303993"/>
                  <a:pt x="4835191" y="271349"/>
                  <a:pt x="4852064" y="268282"/>
                </a:cubicBezTo>
                <a:cubicBezTo>
                  <a:pt x="4894445" y="260577"/>
                  <a:pt x="4937689" y="277795"/>
                  <a:pt x="4980501" y="282551"/>
                </a:cubicBezTo>
                <a:cubicBezTo>
                  <a:pt x="5056951" y="339881"/>
                  <a:pt x="5030370" y="326974"/>
                  <a:pt x="5137480" y="368165"/>
                </a:cubicBezTo>
                <a:cubicBezTo>
                  <a:pt x="5165560" y="378964"/>
                  <a:pt x="5193272" y="392812"/>
                  <a:pt x="5223105" y="396703"/>
                </a:cubicBezTo>
                <a:cubicBezTo>
                  <a:pt x="5303432" y="407179"/>
                  <a:pt x="5384840" y="406216"/>
                  <a:pt x="5465708" y="410972"/>
                </a:cubicBezTo>
                <a:cubicBezTo>
                  <a:pt x="5484736" y="415728"/>
                  <a:pt x="5504426" y="418354"/>
                  <a:pt x="5522791" y="425240"/>
                </a:cubicBezTo>
                <a:cubicBezTo>
                  <a:pt x="5542710" y="432709"/>
                  <a:pt x="5558601" y="453778"/>
                  <a:pt x="5579874" y="453778"/>
                </a:cubicBezTo>
                <a:cubicBezTo>
                  <a:pt x="5633058" y="453778"/>
                  <a:pt x="5684527" y="434753"/>
                  <a:pt x="5736853" y="425240"/>
                </a:cubicBezTo>
                <a:cubicBezTo>
                  <a:pt x="5760637" y="415728"/>
                  <a:pt x="5784947" y="407436"/>
                  <a:pt x="5808206" y="396703"/>
                </a:cubicBezTo>
                <a:cubicBezTo>
                  <a:pt x="5846837" y="378876"/>
                  <a:pt x="5922373" y="339627"/>
                  <a:pt x="5922373" y="339627"/>
                </a:cubicBezTo>
                <a:cubicBezTo>
                  <a:pt x="5969942" y="344383"/>
                  <a:pt x="6017375" y="350785"/>
                  <a:pt x="6065080" y="353896"/>
                </a:cubicBezTo>
                <a:cubicBezTo>
                  <a:pt x="6626298" y="390493"/>
                  <a:pt x="6409245" y="340044"/>
                  <a:pt x="6635911" y="396703"/>
                </a:cubicBezTo>
                <a:cubicBezTo>
                  <a:pt x="6674528" y="370962"/>
                  <a:pt x="6690544" y="357730"/>
                  <a:pt x="6735807" y="339627"/>
                </a:cubicBezTo>
                <a:cubicBezTo>
                  <a:pt x="6763741" y="328455"/>
                  <a:pt x="6793158" y="321369"/>
                  <a:pt x="6821432" y="311089"/>
                </a:cubicBezTo>
                <a:cubicBezTo>
                  <a:pt x="6847475" y="301620"/>
                  <a:pt x="6954505" y="255133"/>
                  <a:pt x="6978410" y="254013"/>
                </a:cubicBezTo>
                <a:cubicBezTo>
                  <a:pt x="7254050" y="241094"/>
                  <a:pt x="7530213" y="244500"/>
                  <a:pt x="7806115" y="239744"/>
                </a:cubicBezTo>
                <a:cubicBezTo>
                  <a:pt x="7891412" y="218424"/>
                  <a:pt x="7861320" y="218649"/>
                  <a:pt x="7977364" y="239744"/>
                </a:cubicBezTo>
                <a:cubicBezTo>
                  <a:pt x="7992164" y="242435"/>
                  <a:pt x="8005172" y="252941"/>
                  <a:pt x="8020177" y="254013"/>
                </a:cubicBezTo>
                <a:cubicBezTo>
                  <a:pt x="8072370" y="257741"/>
                  <a:pt x="8124829" y="254013"/>
                  <a:pt x="8177155" y="254013"/>
                </a:cubicBezTo>
              </a:path>
            </a:pathLst>
          </a:custGeom>
          <a:noFill/>
          <a:ln>
            <a:solidFill>
              <a:srgbClr val="FFFF00">
                <a:alpha val="2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4"/>
          <p:cNvSpPr>
            <a:spLocks noGrp="1"/>
          </p:cNvSpPr>
          <p:nvPr>
            <p:ph type="title"/>
          </p:nvPr>
        </p:nvSpPr>
        <p:spPr>
          <a:xfrm>
            <a:off x="385845" y="103410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8EB4E3"/>
                </a:solidFill>
              </a:rPr>
              <a:t>Modeling Costs &amp; Benefits:</a:t>
            </a:r>
            <a:br>
              <a:rPr lang="en-US" sz="5400" dirty="0" smtClean="0">
                <a:solidFill>
                  <a:srgbClr val="8EB4E3"/>
                </a:solidFill>
              </a:rPr>
            </a:br>
            <a:r>
              <a:rPr lang="en-US" sz="2800" dirty="0" smtClean="0"/>
              <a:t>The Closure Site–Based Economic Model</a:t>
            </a:r>
            <a:endParaRPr lang="en-US" sz="2800" dirty="0"/>
          </a:p>
        </p:txBody>
      </p:sp>
      <p:pic>
        <p:nvPicPr>
          <p:cNvPr id="8" name="Picture 7" descr="yellow.gif"/>
          <p:cNvPicPr>
            <a:picLocks noChangeAspect="1"/>
          </p:cNvPicPr>
          <p:nvPr/>
        </p:nvPicPr>
        <p:blipFill>
          <a:blip r:embed="rId3">
            <a:alphaModFix amt="25000"/>
          </a:blip>
          <a:srcRect b="27554"/>
          <a:stretch>
            <a:fillRect/>
          </a:stretch>
        </p:blipFill>
        <p:spPr>
          <a:xfrm>
            <a:off x="3009900" y="2747050"/>
            <a:ext cx="5676900" cy="92006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997160" y="1374832"/>
            <a:ext cx="2696880" cy="2335088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Closure Period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38191" y="4100889"/>
            <a:ext cx="44606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Actual Closure Catch</a:t>
            </a:r>
            <a:endParaRPr lang="en-US" sz="4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13903" y="4582069"/>
            <a:ext cx="284995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 smtClean="0"/>
          </a:p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C</a:t>
            </a:r>
            <a:endParaRPr lang="en-US" sz="6000" baseline="-25000" dirty="0" smtClean="0">
              <a:solidFill>
                <a:srgbClr val="FF0000"/>
              </a:solidFill>
            </a:endParaRPr>
          </a:p>
          <a:p>
            <a:pPr algn="ctr"/>
            <a:endParaRPr lang="en-US" sz="2800" dirty="0"/>
          </a:p>
        </p:txBody>
      </p:sp>
      <p:grpSp>
        <p:nvGrpSpPr>
          <p:cNvPr id="2" name="Group 13"/>
          <p:cNvGrpSpPr/>
          <p:nvPr/>
        </p:nvGrpSpPr>
        <p:grpSpPr>
          <a:xfrm>
            <a:off x="6320807" y="2360080"/>
            <a:ext cx="3086100" cy="1740809"/>
            <a:chOff x="5643240" y="1926304"/>
            <a:chExt cx="3086100" cy="1740809"/>
          </a:xfrm>
        </p:grpSpPr>
        <p:pic>
          <p:nvPicPr>
            <p:cNvPr id="15" name="Picture 14" descr="red.gif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b="4670"/>
            <a:stretch>
              <a:fillRect/>
            </a:stretch>
          </p:blipFill>
          <p:spPr>
            <a:xfrm>
              <a:off x="5643240" y="1926304"/>
              <a:ext cx="3086100" cy="1731296"/>
            </a:xfrm>
            <a:prstGeom prst="rect">
              <a:avLst/>
            </a:prstGeom>
          </p:spPr>
        </p:pic>
        <p:sp>
          <p:nvSpPr>
            <p:cNvPr id="16" name="Freeform 15"/>
            <p:cNvSpPr/>
            <p:nvPr/>
          </p:nvSpPr>
          <p:spPr>
            <a:xfrm>
              <a:off x="5740400" y="1981200"/>
              <a:ext cx="2946400" cy="1685913"/>
            </a:xfrm>
            <a:custGeom>
              <a:avLst/>
              <a:gdLst>
                <a:gd name="connsiteX0" fmla="*/ 0 w 3053946"/>
                <a:gd name="connsiteY0" fmla="*/ 1640926 h 1640926"/>
                <a:gd name="connsiteX1" fmla="*/ 14271 w 3053946"/>
                <a:gd name="connsiteY1" fmla="*/ 1098707 h 1640926"/>
                <a:gd name="connsiteX2" fmla="*/ 99895 w 3053946"/>
                <a:gd name="connsiteY2" fmla="*/ 613563 h 1640926"/>
                <a:gd name="connsiteX3" fmla="*/ 114166 w 3053946"/>
                <a:gd name="connsiteY3" fmla="*/ 128420 h 1640926"/>
                <a:gd name="connsiteX4" fmla="*/ 171249 w 3053946"/>
                <a:gd name="connsiteY4" fmla="*/ 0 h 1640926"/>
                <a:gd name="connsiteX5" fmla="*/ 271145 w 3053946"/>
                <a:gd name="connsiteY5" fmla="*/ 14269 h 1640926"/>
                <a:gd name="connsiteX6" fmla="*/ 313957 w 3053946"/>
                <a:gd name="connsiteY6" fmla="*/ 99882 h 1640926"/>
                <a:gd name="connsiteX7" fmla="*/ 399582 w 3053946"/>
                <a:gd name="connsiteY7" fmla="*/ 171227 h 1640926"/>
                <a:gd name="connsiteX8" fmla="*/ 413852 w 3053946"/>
                <a:gd name="connsiteY8" fmla="*/ 285378 h 1640926"/>
                <a:gd name="connsiteX9" fmla="*/ 470935 w 3053946"/>
                <a:gd name="connsiteY9" fmla="*/ 413798 h 1640926"/>
                <a:gd name="connsiteX10" fmla="*/ 499477 w 3053946"/>
                <a:gd name="connsiteY10" fmla="*/ 527950 h 1640926"/>
                <a:gd name="connsiteX11" fmla="*/ 599372 w 3053946"/>
                <a:gd name="connsiteY11" fmla="*/ 684908 h 1640926"/>
                <a:gd name="connsiteX12" fmla="*/ 642185 w 3053946"/>
                <a:gd name="connsiteY12" fmla="*/ 670639 h 1640926"/>
                <a:gd name="connsiteX13" fmla="*/ 684997 w 3053946"/>
                <a:gd name="connsiteY13" fmla="*/ 627832 h 1640926"/>
                <a:gd name="connsiteX14" fmla="*/ 770622 w 3053946"/>
                <a:gd name="connsiteY14" fmla="*/ 513681 h 1640926"/>
                <a:gd name="connsiteX15" fmla="*/ 813434 w 3053946"/>
                <a:gd name="connsiteY15" fmla="*/ 556488 h 1640926"/>
                <a:gd name="connsiteX16" fmla="*/ 884788 w 3053946"/>
                <a:gd name="connsiteY16" fmla="*/ 599294 h 1640926"/>
                <a:gd name="connsiteX17" fmla="*/ 984683 w 3053946"/>
                <a:gd name="connsiteY17" fmla="*/ 684908 h 1640926"/>
                <a:gd name="connsiteX18" fmla="*/ 1013225 w 3053946"/>
                <a:gd name="connsiteY18" fmla="*/ 741984 h 1640926"/>
                <a:gd name="connsiteX19" fmla="*/ 1084579 w 3053946"/>
                <a:gd name="connsiteY19" fmla="*/ 841866 h 1640926"/>
                <a:gd name="connsiteX20" fmla="*/ 1098850 w 3053946"/>
                <a:gd name="connsiteY20" fmla="*/ 913211 h 1640926"/>
                <a:gd name="connsiteX21" fmla="*/ 1198745 w 3053946"/>
                <a:gd name="connsiteY21" fmla="*/ 984555 h 1640926"/>
                <a:gd name="connsiteX22" fmla="*/ 1312911 w 3053946"/>
                <a:gd name="connsiteY22" fmla="*/ 941749 h 1640926"/>
                <a:gd name="connsiteX23" fmla="*/ 1327182 w 3053946"/>
                <a:gd name="connsiteY23" fmla="*/ 898942 h 1640926"/>
                <a:gd name="connsiteX24" fmla="*/ 1369994 w 3053946"/>
                <a:gd name="connsiteY24" fmla="*/ 884673 h 1640926"/>
                <a:gd name="connsiteX25" fmla="*/ 1498431 w 3053946"/>
                <a:gd name="connsiteY25" fmla="*/ 784790 h 1640926"/>
                <a:gd name="connsiteX26" fmla="*/ 1555514 w 3053946"/>
                <a:gd name="connsiteY26" fmla="*/ 770521 h 1640926"/>
                <a:gd name="connsiteX27" fmla="*/ 1669681 w 3053946"/>
                <a:gd name="connsiteY27" fmla="*/ 799059 h 1640926"/>
                <a:gd name="connsiteX28" fmla="*/ 1769576 w 3053946"/>
                <a:gd name="connsiteY28" fmla="*/ 898942 h 1640926"/>
                <a:gd name="connsiteX29" fmla="*/ 2069262 w 3053946"/>
                <a:gd name="connsiteY29" fmla="*/ 913211 h 1640926"/>
                <a:gd name="connsiteX30" fmla="*/ 2126345 w 3053946"/>
                <a:gd name="connsiteY30" fmla="*/ 941749 h 1640926"/>
                <a:gd name="connsiteX31" fmla="*/ 2211970 w 3053946"/>
                <a:gd name="connsiteY31" fmla="*/ 1041631 h 1640926"/>
                <a:gd name="connsiteX32" fmla="*/ 2340407 w 3053946"/>
                <a:gd name="connsiteY32" fmla="*/ 1070169 h 1640926"/>
                <a:gd name="connsiteX33" fmla="*/ 2383219 w 3053946"/>
                <a:gd name="connsiteY33" fmla="*/ 1084438 h 1640926"/>
                <a:gd name="connsiteX34" fmla="*/ 2397490 w 3053946"/>
                <a:gd name="connsiteY34" fmla="*/ 1141513 h 1640926"/>
                <a:gd name="connsiteX35" fmla="*/ 2440303 w 3053946"/>
                <a:gd name="connsiteY35" fmla="*/ 1241396 h 1640926"/>
                <a:gd name="connsiteX36" fmla="*/ 2497386 w 3053946"/>
                <a:gd name="connsiteY36" fmla="*/ 1255665 h 1640926"/>
                <a:gd name="connsiteX37" fmla="*/ 2540198 w 3053946"/>
                <a:gd name="connsiteY37" fmla="*/ 1269934 h 1640926"/>
                <a:gd name="connsiteX38" fmla="*/ 3053946 w 3053946"/>
                <a:gd name="connsiteY38" fmla="*/ 1284203 h 16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53946" h="1640926">
                  <a:moveTo>
                    <a:pt x="0" y="1640926"/>
                  </a:moveTo>
                  <a:cubicBezTo>
                    <a:pt x="4757" y="1460186"/>
                    <a:pt x="187" y="1278960"/>
                    <a:pt x="14271" y="1098707"/>
                  </a:cubicBezTo>
                  <a:cubicBezTo>
                    <a:pt x="32182" y="869478"/>
                    <a:pt x="55154" y="792506"/>
                    <a:pt x="99895" y="613563"/>
                  </a:cubicBezTo>
                  <a:cubicBezTo>
                    <a:pt x="104652" y="451849"/>
                    <a:pt x="106282" y="290012"/>
                    <a:pt x="114166" y="128420"/>
                  </a:cubicBezTo>
                  <a:cubicBezTo>
                    <a:pt x="119498" y="19136"/>
                    <a:pt x="106248" y="43329"/>
                    <a:pt x="171249" y="0"/>
                  </a:cubicBezTo>
                  <a:cubicBezTo>
                    <a:pt x="204548" y="4756"/>
                    <a:pt x="240407" y="609"/>
                    <a:pt x="271145" y="14269"/>
                  </a:cubicBezTo>
                  <a:cubicBezTo>
                    <a:pt x="303055" y="28449"/>
                    <a:pt x="298626" y="76888"/>
                    <a:pt x="313957" y="99882"/>
                  </a:cubicBezTo>
                  <a:cubicBezTo>
                    <a:pt x="335934" y="132843"/>
                    <a:pt x="367991" y="150170"/>
                    <a:pt x="399582" y="171227"/>
                  </a:cubicBezTo>
                  <a:cubicBezTo>
                    <a:pt x="404339" y="209277"/>
                    <a:pt x="406992" y="247650"/>
                    <a:pt x="413852" y="285378"/>
                  </a:cubicBezTo>
                  <a:cubicBezTo>
                    <a:pt x="422575" y="333351"/>
                    <a:pt x="454571" y="367983"/>
                    <a:pt x="470935" y="413798"/>
                  </a:cubicBezTo>
                  <a:cubicBezTo>
                    <a:pt x="484128" y="450735"/>
                    <a:pt x="489963" y="489899"/>
                    <a:pt x="499477" y="527950"/>
                  </a:cubicBezTo>
                  <a:cubicBezTo>
                    <a:pt x="514873" y="712670"/>
                    <a:pt x="457900" y="716342"/>
                    <a:pt x="599372" y="684908"/>
                  </a:cubicBezTo>
                  <a:cubicBezTo>
                    <a:pt x="614057" y="681645"/>
                    <a:pt x="627914" y="675395"/>
                    <a:pt x="642185" y="670639"/>
                  </a:cubicBezTo>
                  <a:cubicBezTo>
                    <a:pt x="656456" y="656370"/>
                    <a:pt x="672217" y="643450"/>
                    <a:pt x="684997" y="627832"/>
                  </a:cubicBezTo>
                  <a:cubicBezTo>
                    <a:pt x="715119" y="591020"/>
                    <a:pt x="770622" y="513681"/>
                    <a:pt x="770622" y="513681"/>
                  </a:cubicBezTo>
                  <a:cubicBezTo>
                    <a:pt x="784893" y="527950"/>
                    <a:pt x="797289" y="544381"/>
                    <a:pt x="813434" y="556488"/>
                  </a:cubicBezTo>
                  <a:cubicBezTo>
                    <a:pt x="835624" y="573128"/>
                    <a:pt x="861267" y="584595"/>
                    <a:pt x="884788" y="599294"/>
                  </a:cubicBezTo>
                  <a:cubicBezTo>
                    <a:pt x="925393" y="624669"/>
                    <a:pt x="954060" y="644083"/>
                    <a:pt x="984683" y="684908"/>
                  </a:cubicBezTo>
                  <a:cubicBezTo>
                    <a:pt x="997447" y="701924"/>
                    <a:pt x="1002670" y="723516"/>
                    <a:pt x="1013225" y="741984"/>
                  </a:cubicBezTo>
                  <a:cubicBezTo>
                    <a:pt x="1029920" y="771196"/>
                    <a:pt x="1066200" y="817364"/>
                    <a:pt x="1084579" y="841866"/>
                  </a:cubicBezTo>
                  <a:cubicBezTo>
                    <a:pt x="1089336" y="865648"/>
                    <a:pt x="1088003" y="891519"/>
                    <a:pt x="1098850" y="913211"/>
                  </a:cubicBezTo>
                  <a:cubicBezTo>
                    <a:pt x="1118135" y="951775"/>
                    <a:pt x="1164271" y="967320"/>
                    <a:pt x="1198745" y="984555"/>
                  </a:cubicBezTo>
                  <a:cubicBezTo>
                    <a:pt x="1236800" y="970286"/>
                    <a:pt x="1279093" y="964291"/>
                    <a:pt x="1312911" y="941749"/>
                  </a:cubicBezTo>
                  <a:cubicBezTo>
                    <a:pt x="1325426" y="933407"/>
                    <a:pt x="1316546" y="909577"/>
                    <a:pt x="1327182" y="898942"/>
                  </a:cubicBezTo>
                  <a:cubicBezTo>
                    <a:pt x="1337819" y="888306"/>
                    <a:pt x="1355723" y="889429"/>
                    <a:pt x="1369994" y="884673"/>
                  </a:cubicBezTo>
                  <a:cubicBezTo>
                    <a:pt x="1374852" y="880625"/>
                    <a:pt x="1468075" y="797798"/>
                    <a:pt x="1498431" y="784790"/>
                  </a:cubicBezTo>
                  <a:cubicBezTo>
                    <a:pt x="1516459" y="777065"/>
                    <a:pt x="1536486" y="775277"/>
                    <a:pt x="1555514" y="770521"/>
                  </a:cubicBezTo>
                  <a:cubicBezTo>
                    <a:pt x="1593570" y="780034"/>
                    <a:pt x="1637041" y="777302"/>
                    <a:pt x="1669681" y="799059"/>
                  </a:cubicBezTo>
                  <a:cubicBezTo>
                    <a:pt x="1754941" y="855892"/>
                    <a:pt x="1685526" y="891939"/>
                    <a:pt x="1769576" y="898942"/>
                  </a:cubicBezTo>
                  <a:cubicBezTo>
                    <a:pt x="1869239" y="907246"/>
                    <a:pt x="1969367" y="908455"/>
                    <a:pt x="2069262" y="913211"/>
                  </a:cubicBezTo>
                  <a:cubicBezTo>
                    <a:pt x="2088290" y="922724"/>
                    <a:pt x="2110192" y="927906"/>
                    <a:pt x="2126345" y="941749"/>
                  </a:cubicBezTo>
                  <a:cubicBezTo>
                    <a:pt x="2195588" y="1001092"/>
                    <a:pt x="2140188" y="993782"/>
                    <a:pt x="2211970" y="1041631"/>
                  </a:cubicBezTo>
                  <a:cubicBezTo>
                    <a:pt x="2235391" y="1057243"/>
                    <a:pt x="2330048" y="1068443"/>
                    <a:pt x="2340407" y="1070169"/>
                  </a:cubicBezTo>
                  <a:cubicBezTo>
                    <a:pt x="2354678" y="1074925"/>
                    <a:pt x="2373821" y="1072692"/>
                    <a:pt x="2383219" y="1084438"/>
                  </a:cubicBezTo>
                  <a:cubicBezTo>
                    <a:pt x="2395471" y="1099751"/>
                    <a:pt x="2390787" y="1123083"/>
                    <a:pt x="2397490" y="1141513"/>
                  </a:cubicBezTo>
                  <a:cubicBezTo>
                    <a:pt x="2409871" y="1175555"/>
                    <a:pt x="2416448" y="1214136"/>
                    <a:pt x="2440303" y="1241396"/>
                  </a:cubicBezTo>
                  <a:cubicBezTo>
                    <a:pt x="2453219" y="1256156"/>
                    <a:pt x="2478527" y="1250277"/>
                    <a:pt x="2497386" y="1255665"/>
                  </a:cubicBezTo>
                  <a:cubicBezTo>
                    <a:pt x="2511850" y="1259797"/>
                    <a:pt x="2525191" y="1268899"/>
                    <a:pt x="2540198" y="1269934"/>
                  </a:cubicBezTo>
                  <a:cubicBezTo>
                    <a:pt x="2773633" y="1286031"/>
                    <a:pt x="2858621" y="1284203"/>
                    <a:pt x="3053946" y="1284203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926304"/>
            <a:ext cx="8229600" cy="1740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dirty="0" smtClean="0">
                <a:solidFill>
                  <a:schemeClr val="accent2"/>
                </a:solidFill>
              </a:rPr>
              <a:t>Actual </a:t>
            </a:r>
            <a:r>
              <a:rPr lang="en-US" sz="2400" dirty="0" smtClean="0"/>
              <a:t>/ </a:t>
            </a:r>
            <a:r>
              <a:rPr lang="en-US" sz="2400" dirty="0" smtClean="0">
                <a:solidFill>
                  <a:srgbClr val="FFFF00"/>
                </a:solidFill>
              </a:rPr>
              <a:t>Simulated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485206" y="2956532"/>
            <a:ext cx="2511954" cy="753387"/>
          </a:xfrm>
          <a:custGeom>
            <a:avLst/>
            <a:gdLst>
              <a:gd name="connsiteX0" fmla="*/ 0 w 2511954"/>
              <a:gd name="connsiteY0" fmla="*/ 54210 h 753387"/>
              <a:gd name="connsiteX1" fmla="*/ 142708 w 2511954"/>
              <a:gd name="connsiteY1" fmla="*/ 68479 h 753387"/>
              <a:gd name="connsiteX2" fmla="*/ 185520 w 2511954"/>
              <a:gd name="connsiteY2" fmla="*/ 82748 h 753387"/>
              <a:gd name="connsiteX3" fmla="*/ 456665 w 2511954"/>
              <a:gd name="connsiteY3" fmla="*/ 54210 h 753387"/>
              <a:gd name="connsiteX4" fmla="*/ 642185 w 2511954"/>
              <a:gd name="connsiteY4" fmla="*/ 54210 h 753387"/>
              <a:gd name="connsiteX5" fmla="*/ 670727 w 2511954"/>
              <a:gd name="connsiteY5" fmla="*/ 111286 h 753387"/>
              <a:gd name="connsiteX6" fmla="*/ 770622 w 2511954"/>
              <a:gd name="connsiteY6" fmla="*/ 168362 h 753387"/>
              <a:gd name="connsiteX7" fmla="*/ 927601 w 2511954"/>
              <a:gd name="connsiteY7" fmla="*/ 154093 h 753387"/>
              <a:gd name="connsiteX8" fmla="*/ 1041767 w 2511954"/>
              <a:gd name="connsiteY8" fmla="*/ 111286 h 753387"/>
              <a:gd name="connsiteX9" fmla="*/ 1113121 w 2511954"/>
              <a:gd name="connsiteY9" fmla="*/ 97017 h 753387"/>
              <a:gd name="connsiteX10" fmla="*/ 1170204 w 2511954"/>
              <a:gd name="connsiteY10" fmla="*/ 82748 h 753387"/>
              <a:gd name="connsiteX11" fmla="*/ 1270100 w 2511954"/>
              <a:gd name="connsiteY11" fmla="*/ 97017 h 753387"/>
              <a:gd name="connsiteX12" fmla="*/ 1369995 w 2511954"/>
              <a:gd name="connsiteY12" fmla="*/ 154093 h 753387"/>
              <a:gd name="connsiteX13" fmla="*/ 1484161 w 2511954"/>
              <a:gd name="connsiteY13" fmla="*/ 182631 h 753387"/>
              <a:gd name="connsiteX14" fmla="*/ 1526973 w 2511954"/>
              <a:gd name="connsiteY14" fmla="*/ 154093 h 753387"/>
              <a:gd name="connsiteX15" fmla="*/ 1598327 w 2511954"/>
              <a:gd name="connsiteY15" fmla="*/ 97017 h 753387"/>
              <a:gd name="connsiteX16" fmla="*/ 1655410 w 2511954"/>
              <a:gd name="connsiteY16" fmla="*/ 82748 h 753387"/>
              <a:gd name="connsiteX17" fmla="*/ 1812389 w 2511954"/>
              <a:gd name="connsiteY17" fmla="*/ 97017 h 753387"/>
              <a:gd name="connsiteX18" fmla="*/ 2026451 w 2511954"/>
              <a:gd name="connsiteY18" fmla="*/ 211168 h 753387"/>
              <a:gd name="connsiteX19" fmla="*/ 2269054 w 2511954"/>
              <a:gd name="connsiteY19" fmla="*/ 182631 h 753387"/>
              <a:gd name="connsiteX20" fmla="*/ 2311866 w 2511954"/>
              <a:gd name="connsiteY20" fmla="*/ 168362 h 753387"/>
              <a:gd name="connsiteX21" fmla="*/ 2454574 w 2511954"/>
              <a:gd name="connsiteY21" fmla="*/ 182631 h 753387"/>
              <a:gd name="connsiteX22" fmla="*/ 2468845 w 2511954"/>
              <a:gd name="connsiteY22" fmla="*/ 311051 h 753387"/>
              <a:gd name="connsiteX23" fmla="*/ 2497386 w 2511954"/>
              <a:gd name="connsiteY23" fmla="*/ 510816 h 753387"/>
              <a:gd name="connsiteX24" fmla="*/ 2511657 w 2511954"/>
              <a:gd name="connsiteY24" fmla="*/ 753387 h 75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1954" h="753387">
                <a:moveTo>
                  <a:pt x="0" y="54210"/>
                </a:moveTo>
                <a:cubicBezTo>
                  <a:pt x="47569" y="58966"/>
                  <a:pt x="95457" y="61211"/>
                  <a:pt x="142708" y="68479"/>
                </a:cubicBezTo>
                <a:cubicBezTo>
                  <a:pt x="157576" y="70766"/>
                  <a:pt x="170493" y="83431"/>
                  <a:pt x="185520" y="82748"/>
                </a:cubicBezTo>
                <a:cubicBezTo>
                  <a:pt x="276307" y="78622"/>
                  <a:pt x="366283" y="63723"/>
                  <a:pt x="456665" y="54210"/>
                </a:cubicBezTo>
                <a:cubicBezTo>
                  <a:pt x="532666" y="23814"/>
                  <a:pt x="551823" y="0"/>
                  <a:pt x="642185" y="54210"/>
                </a:cubicBezTo>
                <a:cubicBezTo>
                  <a:pt x="660426" y="65153"/>
                  <a:pt x="656883" y="95136"/>
                  <a:pt x="670727" y="111286"/>
                </a:cubicBezTo>
                <a:cubicBezTo>
                  <a:pt x="705286" y="151600"/>
                  <a:pt x="727104" y="153858"/>
                  <a:pt x="770622" y="168362"/>
                </a:cubicBezTo>
                <a:cubicBezTo>
                  <a:pt x="822948" y="163606"/>
                  <a:pt x="875587" y="161523"/>
                  <a:pt x="927601" y="154093"/>
                </a:cubicBezTo>
                <a:cubicBezTo>
                  <a:pt x="945246" y="151573"/>
                  <a:pt x="1040689" y="111609"/>
                  <a:pt x="1041767" y="111286"/>
                </a:cubicBezTo>
                <a:cubicBezTo>
                  <a:pt x="1065000" y="104317"/>
                  <a:pt x="1089443" y="102278"/>
                  <a:pt x="1113121" y="97017"/>
                </a:cubicBezTo>
                <a:cubicBezTo>
                  <a:pt x="1132267" y="92763"/>
                  <a:pt x="1151176" y="87504"/>
                  <a:pt x="1170204" y="82748"/>
                </a:cubicBezTo>
                <a:cubicBezTo>
                  <a:pt x="1203503" y="87504"/>
                  <a:pt x="1237648" y="88168"/>
                  <a:pt x="1270100" y="97017"/>
                </a:cubicBezTo>
                <a:cubicBezTo>
                  <a:pt x="1325143" y="112027"/>
                  <a:pt x="1323494" y="130845"/>
                  <a:pt x="1369995" y="154093"/>
                </a:cubicBezTo>
                <a:cubicBezTo>
                  <a:pt x="1399250" y="168719"/>
                  <a:pt x="1457022" y="177204"/>
                  <a:pt x="1484161" y="182631"/>
                </a:cubicBezTo>
                <a:cubicBezTo>
                  <a:pt x="1498432" y="173118"/>
                  <a:pt x="1513252" y="164383"/>
                  <a:pt x="1526973" y="154093"/>
                </a:cubicBezTo>
                <a:cubicBezTo>
                  <a:pt x="1551340" y="135820"/>
                  <a:pt x="1571701" y="111807"/>
                  <a:pt x="1598327" y="97017"/>
                </a:cubicBezTo>
                <a:cubicBezTo>
                  <a:pt x="1615472" y="87493"/>
                  <a:pt x="1636382" y="87504"/>
                  <a:pt x="1655410" y="82748"/>
                </a:cubicBezTo>
                <a:cubicBezTo>
                  <a:pt x="1707736" y="87504"/>
                  <a:pt x="1761868" y="82584"/>
                  <a:pt x="1812389" y="97017"/>
                </a:cubicBezTo>
                <a:cubicBezTo>
                  <a:pt x="1865685" y="112242"/>
                  <a:pt x="1969061" y="176739"/>
                  <a:pt x="2026451" y="211168"/>
                </a:cubicBezTo>
                <a:cubicBezTo>
                  <a:pt x="2107319" y="201656"/>
                  <a:pt x="2188529" y="194708"/>
                  <a:pt x="2269054" y="182631"/>
                </a:cubicBezTo>
                <a:cubicBezTo>
                  <a:pt x="2283930" y="180400"/>
                  <a:pt x="2296824" y="168362"/>
                  <a:pt x="2311866" y="168362"/>
                </a:cubicBezTo>
                <a:cubicBezTo>
                  <a:pt x="2359673" y="168362"/>
                  <a:pt x="2407005" y="177875"/>
                  <a:pt x="2454574" y="182631"/>
                </a:cubicBezTo>
                <a:cubicBezTo>
                  <a:pt x="2459331" y="225438"/>
                  <a:pt x="2463274" y="268343"/>
                  <a:pt x="2468845" y="311051"/>
                </a:cubicBezTo>
                <a:cubicBezTo>
                  <a:pt x="2477546" y="377750"/>
                  <a:pt x="2490692" y="443885"/>
                  <a:pt x="2497386" y="510816"/>
                </a:cubicBezTo>
                <a:cubicBezTo>
                  <a:pt x="2511954" y="656475"/>
                  <a:pt x="2511657" y="668320"/>
                  <a:pt x="2511657" y="75338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2997160" y="2772450"/>
            <a:ext cx="5650929" cy="453778"/>
          </a:xfrm>
          <a:custGeom>
            <a:avLst/>
            <a:gdLst>
              <a:gd name="connsiteX0" fmla="*/ 0 w 8177155"/>
              <a:gd name="connsiteY0" fmla="*/ 211207 h 453778"/>
              <a:gd name="connsiteX1" fmla="*/ 185520 w 8177155"/>
              <a:gd name="connsiteY1" fmla="*/ 296820 h 453778"/>
              <a:gd name="connsiteX2" fmla="*/ 428124 w 8177155"/>
              <a:gd name="connsiteY2" fmla="*/ 268282 h 453778"/>
              <a:gd name="connsiteX3" fmla="*/ 499478 w 8177155"/>
              <a:gd name="connsiteY3" fmla="*/ 239744 h 453778"/>
              <a:gd name="connsiteX4" fmla="*/ 556561 w 8177155"/>
              <a:gd name="connsiteY4" fmla="*/ 225476 h 453778"/>
              <a:gd name="connsiteX5" fmla="*/ 613644 w 8177155"/>
              <a:gd name="connsiteY5" fmla="*/ 196938 h 453778"/>
              <a:gd name="connsiteX6" fmla="*/ 784893 w 8177155"/>
              <a:gd name="connsiteY6" fmla="*/ 211207 h 453778"/>
              <a:gd name="connsiteX7" fmla="*/ 870518 w 8177155"/>
              <a:gd name="connsiteY7" fmla="*/ 239744 h 453778"/>
              <a:gd name="connsiteX8" fmla="*/ 927601 w 8177155"/>
              <a:gd name="connsiteY8" fmla="*/ 282551 h 453778"/>
              <a:gd name="connsiteX9" fmla="*/ 1227287 w 8177155"/>
              <a:gd name="connsiteY9" fmla="*/ 282551 h 453778"/>
              <a:gd name="connsiteX10" fmla="*/ 1469890 w 8177155"/>
              <a:gd name="connsiteY10" fmla="*/ 268282 h 453778"/>
              <a:gd name="connsiteX11" fmla="*/ 1641140 w 8177155"/>
              <a:gd name="connsiteY11" fmla="*/ 225476 h 453778"/>
              <a:gd name="connsiteX12" fmla="*/ 1726764 w 8177155"/>
              <a:gd name="connsiteY12" fmla="*/ 239744 h 453778"/>
              <a:gd name="connsiteX13" fmla="*/ 1855201 w 8177155"/>
              <a:gd name="connsiteY13" fmla="*/ 296820 h 453778"/>
              <a:gd name="connsiteX14" fmla="*/ 2311866 w 8177155"/>
              <a:gd name="connsiteY14" fmla="*/ 311089 h 453778"/>
              <a:gd name="connsiteX15" fmla="*/ 2397491 w 8177155"/>
              <a:gd name="connsiteY15" fmla="*/ 325358 h 453778"/>
              <a:gd name="connsiteX16" fmla="*/ 2654365 w 8177155"/>
              <a:gd name="connsiteY16" fmla="*/ 296820 h 453778"/>
              <a:gd name="connsiteX17" fmla="*/ 2754260 w 8177155"/>
              <a:gd name="connsiteY17" fmla="*/ 268282 h 453778"/>
              <a:gd name="connsiteX18" fmla="*/ 2854156 w 8177155"/>
              <a:gd name="connsiteY18" fmla="*/ 211207 h 453778"/>
              <a:gd name="connsiteX19" fmla="*/ 2982593 w 8177155"/>
              <a:gd name="connsiteY19" fmla="*/ 168400 h 453778"/>
              <a:gd name="connsiteX20" fmla="*/ 3011134 w 8177155"/>
              <a:gd name="connsiteY20" fmla="*/ 125593 h 453778"/>
              <a:gd name="connsiteX21" fmla="*/ 3053947 w 8177155"/>
              <a:gd name="connsiteY21" fmla="*/ 111324 h 453778"/>
              <a:gd name="connsiteX22" fmla="*/ 3182384 w 8177155"/>
              <a:gd name="connsiteY22" fmla="*/ 168400 h 453778"/>
              <a:gd name="connsiteX23" fmla="*/ 3225196 w 8177155"/>
              <a:gd name="connsiteY23" fmla="*/ 211207 h 453778"/>
              <a:gd name="connsiteX24" fmla="*/ 3282279 w 8177155"/>
              <a:gd name="connsiteY24" fmla="*/ 239744 h 453778"/>
              <a:gd name="connsiteX25" fmla="*/ 3325091 w 8177155"/>
              <a:gd name="connsiteY25" fmla="*/ 282551 h 453778"/>
              <a:gd name="connsiteX26" fmla="*/ 3382174 w 8177155"/>
              <a:gd name="connsiteY26" fmla="*/ 311089 h 453778"/>
              <a:gd name="connsiteX27" fmla="*/ 3453528 w 8177155"/>
              <a:gd name="connsiteY27" fmla="*/ 353896 h 453778"/>
              <a:gd name="connsiteX28" fmla="*/ 3653319 w 8177155"/>
              <a:gd name="connsiteY28" fmla="*/ 311089 h 453778"/>
              <a:gd name="connsiteX29" fmla="*/ 3681861 w 8177155"/>
              <a:gd name="connsiteY29" fmla="*/ 254013 h 453778"/>
              <a:gd name="connsiteX30" fmla="*/ 3710402 w 8177155"/>
              <a:gd name="connsiteY30" fmla="*/ 125593 h 453778"/>
              <a:gd name="connsiteX31" fmla="*/ 3824568 w 8177155"/>
              <a:gd name="connsiteY31" fmla="*/ 39980 h 453778"/>
              <a:gd name="connsiteX32" fmla="*/ 3867381 w 8177155"/>
              <a:gd name="connsiteY32" fmla="*/ 11442 h 453778"/>
              <a:gd name="connsiteX33" fmla="*/ 4266963 w 8177155"/>
              <a:gd name="connsiteY33" fmla="*/ 39980 h 453778"/>
              <a:gd name="connsiteX34" fmla="*/ 4338316 w 8177155"/>
              <a:gd name="connsiteY34" fmla="*/ 68517 h 453778"/>
              <a:gd name="connsiteX35" fmla="*/ 4438212 w 8177155"/>
              <a:gd name="connsiteY35" fmla="*/ 168400 h 453778"/>
              <a:gd name="connsiteX36" fmla="*/ 4523837 w 8177155"/>
              <a:gd name="connsiteY36" fmla="*/ 268282 h 453778"/>
              <a:gd name="connsiteX37" fmla="*/ 4580920 w 8177155"/>
              <a:gd name="connsiteY37" fmla="*/ 296820 h 453778"/>
              <a:gd name="connsiteX38" fmla="*/ 4695086 w 8177155"/>
              <a:gd name="connsiteY38" fmla="*/ 339627 h 453778"/>
              <a:gd name="connsiteX39" fmla="*/ 4823523 w 8177155"/>
              <a:gd name="connsiteY39" fmla="*/ 311089 h 453778"/>
              <a:gd name="connsiteX40" fmla="*/ 4852064 w 8177155"/>
              <a:gd name="connsiteY40" fmla="*/ 268282 h 453778"/>
              <a:gd name="connsiteX41" fmla="*/ 4980501 w 8177155"/>
              <a:gd name="connsiteY41" fmla="*/ 282551 h 453778"/>
              <a:gd name="connsiteX42" fmla="*/ 5137480 w 8177155"/>
              <a:gd name="connsiteY42" fmla="*/ 368165 h 453778"/>
              <a:gd name="connsiteX43" fmla="*/ 5223105 w 8177155"/>
              <a:gd name="connsiteY43" fmla="*/ 396703 h 453778"/>
              <a:gd name="connsiteX44" fmla="*/ 5465708 w 8177155"/>
              <a:gd name="connsiteY44" fmla="*/ 410972 h 453778"/>
              <a:gd name="connsiteX45" fmla="*/ 5522791 w 8177155"/>
              <a:gd name="connsiteY45" fmla="*/ 425240 h 453778"/>
              <a:gd name="connsiteX46" fmla="*/ 5579874 w 8177155"/>
              <a:gd name="connsiteY46" fmla="*/ 453778 h 453778"/>
              <a:gd name="connsiteX47" fmla="*/ 5736853 w 8177155"/>
              <a:gd name="connsiteY47" fmla="*/ 425240 h 453778"/>
              <a:gd name="connsiteX48" fmla="*/ 5808206 w 8177155"/>
              <a:gd name="connsiteY48" fmla="*/ 396703 h 453778"/>
              <a:gd name="connsiteX49" fmla="*/ 5922373 w 8177155"/>
              <a:gd name="connsiteY49" fmla="*/ 339627 h 453778"/>
              <a:gd name="connsiteX50" fmla="*/ 6065080 w 8177155"/>
              <a:gd name="connsiteY50" fmla="*/ 353896 h 453778"/>
              <a:gd name="connsiteX51" fmla="*/ 6635911 w 8177155"/>
              <a:gd name="connsiteY51" fmla="*/ 396703 h 453778"/>
              <a:gd name="connsiteX52" fmla="*/ 6735807 w 8177155"/>
              <a:gd name="connsiteY52" fmla="*/ 339627 h 453778"/>
              <a:gd name="connsiteX53" fmla="*/ 6821432 w 8177155"/>
              <a:gd name="connsiteY53" fmla="*/ 311089 h 453778"/>
              <a:gd name="connsiteX54" fmla="*/ 6978410 w 8177155"/>
              <a:gd name="connsiteY54" fmla="*/ 254013 h 453778"/>
              <a:gd name="connsiteX55" fmla="*/ 7806115 w 8177155"/>
              <a:gd name="connsiteY55" fmla="*/ 239744 h 453778"/>
              <a:gd name="connsiteX56" fmla="*/ 7977364 w 8177155"/>
              <a:gd name="connsiteY56" fmla="*/ 239744 h 453778"/>
              <a:gd name="connsiteX57" fmla="*/ 8020177 w 8177155"/>
              <a:gd name="connsiteY57" fmla="*/ 254013 h 453778"/>
              <a:gd name="connsiteX58" fmla="*/ 8177155 w 8177155"/>
              <a:gd name="connsiteY58" fmla="*/ 254013 h 453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8177155" h="453778">
                <a:moveTo>
                  <a:pt x="0" y="211207"/>
                </a:moveTo>
                <a:cubicBezTo>
                  <a:pt x="21939" y="222175"/>
                  <a:pt x="165385" y="295981"/>
                  <a:pt x="185520" y="296820"/>
                </a:cubicBezTo>
                <a:cubicBezTo>
                  <a:pt x="266875" y="300209"/>
                  <a:pt x="347256" y="277795"/>
                  <a:pt x="428124" y="268282"/>
                </a:cubicBezTo>
                <a:cubicBezTo>
                  <a:pt x="451909" y="258769"/>
                  <a:pt x="475176" y="247844"/>
                  <a:pt x="499478" y="239744"/>
                </a:cubicBezTo>
                <a:cubicBezTo>
                  <a:pt x="518085" y="233543"/>
                  <a:pt x="538196" y="232362"/>
                  <a:pt x="556561" y="225476"/>
                </a:cubicBezTo>
                <a:cubicBezTo>
                  <a:pt x="576480" y="218007"/>
                  <a:pt x="594616" y="206451"/>
                  <a:pt x="613644" y="196938"/>
                </a:cubicBezTo>
                <a:cubicBezTo>
                  <a:pt x="670727" y="201694"/>
                  <a:pt x="728391" y="201791"/>
                  <a:pt x="784893" y="211207"/>
                </a:cubicBezTo>
                <a:cubicBezTo>
                  <a:pt x="814569" y="216152"/>
                  <a:pt x="870518" y="239744"/>
                  <a:pt x="870518" y="239744"/>
                </a:cubicBezTo>
                <a:cubicBezTo>
                  <a:pt x="889546" y="254013"/>
                  <a:pt x="907432" y="269947"/>
                  <a:pt x="927601" y="282551"/>
                </a:cubicBezTo>
                <a:cubicBezTo>
                  <a:pt x="1037588" y="351284"/>
                  <a:pt x="1039830" y="299089"/>
                  <a:pt x="1227287" y="282551"/>
                </a:cubicBezTo>
                <a:cubicBezTo>
                  <a:pt x="1307981" y="275432"/>
                  <a:pt x="1389022" y="273038"/>
                  <a:pt x="1469890" y="268282"/>
                </a:cubicBezTo>
                <a:cubicBezTo>
                  <a:pt x="1523028" y="250572"/>
                  <a:pt x="1583485" y="225476"/>
                  <a:pt x="1641140" y="225476"/>
                </a:cubicBezTo>
                <a:cubicBezTo>
                  <a:pt x="1670075" y="225476"/>
                  <a:pt x="1698223" y="234988"/>
                  <a:pt x="1726764" y="239744"/>
                </a:cubicBezTo>
                <a:cubicBezTo>
                  <a:pt x="1770199" y="304888"/>
                  <a:pt x="1745716" y="291206"/>
                  <a:pt x="1855201" y="296820"/>
                </a:cubicBezTo>
                <a:cubicBezTo>
                  <a:pt x="2007297" y="304619"/>
                  <a:pt x="2159644" y="306333"/>
                  <a:pt x="2311866" y="311089"/>
                </a:cubicBezTo>
                <a:cubicBezTo>
                  <a:pt x="2340408" y="315845"/>
                  <a:pt x="2368556" y="325358"/>
                  <a:pt x="2397491" y="325358"/>
                </a:cubicBezTo>
                <a:cubicBezTo>
                  <a:pt x="2660780" y="325358"/>
                  <a:pt x="2536511" y="330488"/>
                  <a:pt x="2654365" y="296820"/>
                </a:cubicBezTo>
                <a:cubicBezTo>
                  <a:pt x="2690573" y="286476"/>
                  <a:pt x="2720044" y="282944"/>
                  <a:pt x="2754260" y="268282"/>
                </a:cubicBezTo>
                <a:cubicBezTo>
                  <a:pt x="2929397" y="193232"/>
                  <a:pt x="2710832" y="282858"/>
                  <a:pt x="2854156" y="211207"/>
                </a:cubicBezTo>
                <a:cubicBezTo>
                  <a:pt x="2907897" y="184340"/>
                  <a:pt x="2928086" y="182025"/>
                  <a:pt x="2982593" y="168400"/>
                </a:cubicBezTo>
                <a:cubicBezTo>
                  <a:pt x="2992107" y="154131"/>
                  <a:pt x="2997742" y="136306"/>
                  <a:pt x="3011134" y="125593"/>
                </a:cubicBezTo>
                <a:cubicBezTo>
                  <a:pt x="3022881" y="116197"/>
                  <a:pt x="3038996" y="109663"/>
                  <a:pt x="3053947" y="111324"/>
                </a:cubicBezTo>
                <a:cubicBezTo>
                  <a:pt x="3097024" y="116110"/>
                  <a:pt x="3148069" y="139808"/>
                  <a:pt x="3182384" y="168400"/>
                </a:cubicBezTo>
                <a:cubicBezTo>
                  <a:pt x="3197888" y="181318"/>
                  <a:pt x="3208774" y="199478"/>
                  <a:pt x="3225196" y="211207"/>
                </a:cubicBezTo>
                <a:cubicBezTo>
                  <a:pt x="3242507" y="223571"/>
                  <a:pt x="3263251" y="230232"/>
                  <a:pt x="3282279" y="239744"/>
                </a:cubicBezTo>
                <a:cubicBezTo>
                  <a:pt x="3296550" y="254013"/>
                  <a:pt x="3308669" y="270822"/>
                  <a:pt x="3325091" y="282551"/>
                </a:cubicBezTo>
                <a:cubicBezTo>
                  <a:pt x="3342402" y="294915"/>
                  <a:pt x="3363577" y="300759"/>
                  <a:pt x="3382174" y="311089"/>
                </a:cubicBezTo>
                <a:cubicBezTo>
                  <a:pt x="3406421" y="324558"/>
                  <a:pt x="3429743" y="339627"/>
                  <a:pt x="3453528" y="353896"/>
                </a:cubicBezTo>
                <a:cubicBezTo>
                  <a:pt x="3520125" y="339627"/>
                  <a:pt x="3590920" y="338385"/>
                  <a:pt x="3653319" y="311089"/>
                </a:cubicBezTo>
                <a:cubicBezTo>
                  <a:pt x="3672807" y="302564"/>
                  <a:pt x="3675605" y="274344"/>
                  <a:pt x="3681861" y="254013"/>
                </a:cubicBezTo>
                <a:cubicBezTo>
                  <a:pt x="3694759" y="212101"/>
                  <a:pt x="3692024" y="165407"/>
                  <a:pt x="3710402" y="125593"/>
                </a:cubicBezTo>
                <a:cubicBezTo>
                  <a:pt x="3734376" y="73656"/>
                  <a:pt x="3781486" y="64594"/>
                  <a:pt x="3824568" y="39980"/>
                </a:cubicBezTo>
                <a:cubicBezTo>
                  <a:pt x="3839460" y="31472"/>
                  <a:pt x="3853110" y="20955"/>
                  <a:pt x="3867381" y="11442"/>
                </a:cubicBezTo>
                <a:cubicBezTo>
                  <a:pt x="3949943" y="14882"/>
                  <a:pt x="4147006" y="0"/>
                  <a:pt x="4266963" y="39980"/>
                </a:cubicBezTo>
                <a:cubicBezTo>
                  <a:pt x="4291265" y="48079"/>
                  <a:pt x="4314532" y="59005"/>
                  <a:pt x="4338316" y="68517"/>
                </a:cubicBezTo>
                <a:cubicBezTo>
                  <a:pt x="4371615" y="101811"/>
                  <a:pt x="4409957" y="130731"/>
                  <a:pt x="4438212" y="168400"/>
                </a:cubicBezTo>
                <a:cubicBezTo>
                  <a:pt x="4460703" y="198384"/>
                  <a:pt x="4491724" y="245348"/>
                  <a:pt x="4523837" y="268282"/>
                </a:cubicBezTo>
                <a:cubicBezTo>
                  <a:pt x="4541148" y="280646"/>
                  <a:pt x="4562449" y="286267"/>
                  <a:pt x="4580920" y="296820"/>
                </a:cubicBezTo>
                <a:cubicBezTo>
                  <a:pt x="4660067" y="342042"/>
                  <a:pt x="4584070" y="317427"/>
                  <a:pt x="4695086" y="339627"/>
                </a:cubicBezTo>
                <a:cubicBezTo>
                  <a:pt x="4737898" y="330114"/>
                  <a:pt x="4783597" y="329235"/>
                  <a:pt x="4823523" y="311089"/>
                </a:cubicBezTo>
                <a:cubicBezTo>
                  <a:pt x="4839136" y="303993"/>
                  <a:pt x="4835191" y="271349"/>
                  <a:pt x="4852064" y="268282"/>
                </a:cubicBezTo>
                <a:cubicBezTo>
                  <a:pt x="4894445" y="260577"/>
                  <a:pt x="4937689" y="277795"/>
                  <a:pt x="4980501" y="282551"/>
                </a:cubicBezTo>
                <a:cubicBezTo>
                  <a:pt x="5056951" y="339881"/>
                  <a:pt x="5030370" y="326974"/>
                  <a:pt x="5137480" y="368165"/>
                </a:cubicBezTo>
                <a:cubicBezTo>
                  <a:pt x="5165560" y="378964"/>
                  <a:pt x="5193272" y="392812"/>
                  <a:pt x="5223105" y="396703"/>
                </a:cubicBezTo>
                <a:cubicBezTo>
                  <a:pt x="5303432" y="407179"/>
                  <a:pt x="5384840" y="406216"/>
                  <a:pt x="5465708" y="410972"/>
                </a:cubicBezTo>
                <a:cubicBezTo>
                  <a:pt x="5484736" y="415728"/>
                  <a:pt x="5504426" y="418354"/>
                  <a:pt x="5522791" y="425240"/>
                </a:cubicBezTo>
                <a:cubicBezTo>
                  <a:pt x="5542710" y="432709"/>
                  <a:pt x="5558601" y="453778"/>
                  <a:pt x="5579874" y="453778"/>
                </a:cubicBezTo>
                <a:cubicBezTo>
                  <a:pt x="5633058" y="453778"/>
                  <a:pt x="5684527" y="434753"/>
                  <a:pt x="5736853" y="425240"/>
                </a:cubicBezTo>
                <a:cubicBezTo>
                  <a:pt x="5760637" y="415728"/>
                  <a:pt x="5784947" y="407436"/>
                  <a:pt x="5808206" y="396703"/>
                </a:cubicBezTo>
                <a:cubicBezTo>
                  <a:pt x="5846837" y="378876"/>
                  <a:pt x="5922373" y="339627"/>
                  <a:pt x="5922373" y="339627"/>
                </a:cubicBezTo>
                <a:cubicBezTo>
                  <a:pt x="5969942" y="344383"/>
                  <a:pt x="6017375" y="350785"/>
                  <a:pt x="6065080" y="353896"/>
                </a:cubicBezTo>
                <a:cubicBezTo>
                  <a:pt x="6626298" y="390493"/>
                  <a:pt x="6409245" y="340044"/>
                  <a:pt x="6635911" y="396703"/>
                </a:cubicBezTo>
                <a:cubicBezTo>
                  <a:pt x="6674528" y="370962"/>
                  <a:pt x="6690544" y="357730"/>
                  <a:pt x="6735807" y="339627"/>
                </a:cubicBezTo>
                <a:cubicBezTo>
                  <a:pt x="6763741" y="328455"/>
                  <a:pt x="6793158" y="321369"/>
                  <a:pt x="6821432" y="311089"/>
                </a:cubicBezTo>
                <a:cubicBezTo>
                  <a:pt x="6847475" y="301620"/>
                  <a:pt x="6954505" y="255133"/>
                  <a:pt x="6978410" y="254013"/>
                </a:cubicBezTo>
                <a:cubicBezTo>
                  <a:pt x="7254050" y="241094"/>
                  <a:pt x="7530213" y="244500"/>
                  <a:pt x="7806115" y="239744"/>
                </a:cubicBezTo>
                <a:cubicBezTo>
                  <a:pt x="7891412" y="218424"/>
                  <a:pt x="7861320" y="218649"/>
                  <a:pt x="7977364" y="239744"/>
                </a:cubicBezTo>
                <a:cubicBezTo>
                  <a:pt x="7992164" y="242435"/>
                  <a:pt x="8005172" y="252941"/>
                  <a:pt x="8020177" y="254013"/>
                </a:cubicBezTo>
                <a:cubicBezTo>
                  <a:pt x="8072370" y="257741"/>
                  <a:pt x="8124829" y="254013"/>
                  <a:pt x="8177155" y="254013"/>
                </a:cubicBezTo>
              </a:path>
            </a:pathLst>
          </a:custGeom>
          <a:noFill/>
          <a:ln>
            <a:solidFill>
              <a:srgbClr val="FFFF00">
                <a:alpha val="2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4"/>
          <p:cNvSpPr>
            <a:spLocks noGrp="1"/>
          </p:cNvSpPr>
          <p:nvPr>
            <p:ph type="title"/>
          </p:nvPr>
        </p:nvSpPr>
        <p:spPr>
          <a:xfrm>
            <a:off x="385845" y="103410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8EB4E3"/>
                </a:solidFill>
              </a:rPr>
              <a:t>Modeling Costs &amp; Benefits:</a:t>
            </a:r>
            <a:br>
              <a:rPr lang="en-US" sz="5400" dirty="0" smtClean="0">
                <a:solidFill>
                  <a:srgbClr val="8EB4E3"/>
                </a:solidFill>
              </a:rPr>
            </a:br>
            <a:r>
              <a:rPr lang="en-US" sz="2800" dirty="0" smtClean="0"/>
              <a:t>The Closure Site–Based Economic Model</a:t>
            </a:r>
            <a:endParaRPr lang="en-US" sz="2800" dirty="0"/>
          </a:p>
        </p:txBody>
      </p:sp>
      <p:grpSp>
        <p:nvGrpSpPr>
          <p:cNvPr id="2" name="Group 13"/>
          <p:cNvGrpSpPr/>
          <p:nvPr/>
        </p:nvGrpSpPr>
        <p:grpSpPr>
          <a:xfrm>
            <a:off x="5638800" y="1927445"/>
            <a:ext cx="3086100" cy="1740809"/>
            <a:chOff x="5643240" y="1926304"/>
            <a:chExt cx="3086100" cy="1740809"/>
          </a:xfrm>
        </p:grpSpPr>
        <p:pic>
          <p:nvPicPr>
            <p:cNvPr id="15" name="Picture 14" descr="red.gif"/>
            <p:cNvPicPr>
              <a:picLocks noChangeAspect="1"/>
            </p:cNvPicPr>
            <p:nvPr/>
          </p:nvPicPr>
          <p:blipFill>
            <a:blip r:embed="rId3">
              <a:alphaModFix amt="25000"/>
            </a:blip>
            <a:srcRect b="4670"/>
            <a:stretch>
              <a:fillRect/>
            </a:stretch>
          </p:blipFill>
          <p:spPr>
            <a:xfrm>
              <a:off x="5643240" y="1926304"/>
              <a:ext cx="3086100" cy="1731296"/>
            </a:xfrm>
            <a:prstGeom prst="rect">
              <a:avLst/>
            </a:prstGeom>
          </p:spPr>
        </p:pic>
        <p:sp>
          <p:nvSpPr>
            <p:cNvPr id="16" name="Freeform 15"/>
            <p:cNvSpPr/>
            <p:nvPr/>
          </p:nvSpPr>
          <p:spPr>
            <a:xfrm>
              <a:off x="5740400" y="1981200"/>
              <a:ext cx="2946400" cy="1685913"/>
            </a:xfrm>
            <a:custGeom>
              <a:avLst/>
              <a:gdLst>
                <a:gd name="connsiteX0" fmla="*/ 0 w 3053946"/>
                <a:gd name="connsiteY0" fmla="*/ 1640926 h 1640926"/>
                <a:gd name="connsiteX1" fmla="*/ 14271 w 3053946"/>
                <a:gd name="connsiteY1" fmla="*/ 1098707 h 1640926"/>
                <a:gd name="connsiteX2" fmla="*/ 99895 w 3053946"/>
                <a:gd name="connsiteY2" fmla="*/ 613563 h 1640926"/>
                <a:gd name="connsiteX3" fmla="*/ 114166 w 3053946"/>
                <a:gd name="connsiteY3" fmla="*/ 128420 h 1640926"/>
                <a:gd name="connsiteX4" fmla="*/ 171249 w 3053946"/>
                <a:gd name="connsiteY4" fmla="*/ 0 h 1640926"/>
                <a:gd name="connsiteX5" fmla="*/ 271145 w 3053946"/>
                <a:gd name="connsiteY5" fmla="*/ 14269 h 1640926"/>
                <a:gd name="connsiteX6" fmla="*/ 313957 w 3053946"/>
                <a:gd name="connsiteY6" fmla="*/ 99882 h 1640926"/>
                <a:gd name="connsiteX7" fmla="*/ 399582 w 3053946"/>
                <a:gd name="connsiteY7" fmla="*/ 171227 h 1640926"/>
                <a:gd name="connsiteX8" fmla="*/ 413852 w 3053946"/>
                <a:gd name="connsiteY8" fmla="*/ 285378 h 1640926"/>
                <a:gd name="connsiteX9" fmla="*/ 470935 w 3053946"/>
                <a:gd name="connsiteY9" fmla="*/ 413798 h 1640926"/>
                <a:gd name="connsiteX10" fmla="*/ 499477 w 3053946"/>
                <a:gd name="connsiteY10" fmla="*/ 527950 h 1640926"/>
                <a:gd name="connsiteX11" fmla="*/ 599372 w 3053946"/>
                <a:gd name="connsiteY11" fmla="*/ 684908 h 1640926"/>
                <a:gd name="connsiteX12" fmla="*/ 642185 w 3053946"/>
                <a:gd name="connsiteY12" fmla="*/ 670639 h 1640926"/>
                <a:gd name="connsiteX13" fmla="*/ 684997 w 3053946"/>
                <a:gd name="connsiteY13" fmla="*/ 627832 h 1640926"/>
                <a:gd name="connsiteX14" fmla="*/ 770622 w 3053946"/>
                <a:gd name="connsiteY14" fmla="*/ 513681 h 1640926"/>
                <a:gd name="connsiteX15" fmla="*/ 813434 w 3053946"/>
                <a:gd name="connsiteY15" fmla="*/ 556488 h 1640926"/>
                <a:gd name="connsiteX16" fmla="*/ 884788 w 3053946"/>
                <a:gd name="connsiteY16" fmla="*/ 599294 h 1640926"/>
                <a:gd name="connsiteX17" fmla="*/ 984683 w 3053946"/>
                <a:gd name="connsiteY17" fmla="*/ 684908 h 1640926"/>
                <a:gd name="connsiteX18" fmla="*/ 1013225 w 3053946"/>
                <a:gd name="connsiteY18" fmla="*/ 741984 h 1640926"/>
                <a:gd name="connsiteX19" fmla="*/ 1084579 w 3053946"/>
                <a:gd name="connsiteY19" fmla="*/ 841866 h 1640926"/>
                <a:gd name="connsiteX20" fmla="*/ 1098850 w 3053946"/>
                <a:gd name="connsiteY20" fmla="*/ 913211 h 1640926"/>
                <a:gd name="connsiteX21" fmla="*/ 1198745 w 3053946"/>
                <a:gd name="connsiteY21" fmla="*/ 984555 h 1640926"/>
                <a:gd name="connsiteX22" fmla="*/ 1312911 w 3053946"/>
                <a:gd name="connsiteY22" fmla="*/ 941749 h 1640926"/>
                <a:gd name="connsiteX23" fmla="*/ 1327182 w 3053946"/>
                <a:gd name="connsiteY23" fmla="*/ 898942 h 1640926"/>
                <a:gd name="connsiteX24" fmla="*/ 1369994 w 3053946"/>
                <a:gd name="connsiteY24" fmla="*/ 884673 h 1640926"/>
                <a:gd name="connsiteX25" fmla="*/ 1498431 w 3053946"/>
                <a:gd name="connsiteY25" fmla="*/ 784790 h 1640926"/>
                <a:gd name="connsiteX26" fmla="*/ 1555514 w 3053946"/>
                <a:gd name="connsiteY26" fmla="*/ 770521 h 1640926"/>
                <a:gd name="connsiteX27" fmla="*/ 1669681 w 3053946"/>
                <a:gd name="connsiteY27" fmla="*/ 799059 h 1640926"/>
                <a:gd name="connsiteX28" fmla="*/ 1769576 w 3053946"/>
                <a:gd name="connsiteY28" fmla="*/ 898942 h 1640926"/>
                <a:gd name="connsiteX29" fmla="*/ 2069262 w 3053946"/>
                <a:gd name="connsiteY29" fmla="*/ 913211 h 1640926"/>
                <a:gd name="connsiteX30" fmla="*/ 2126345 w 3053946"/>
                <a:gd name="connsiteY30" fmla="*/ 941749 h 1640926"/>
                <a:gd name="connsiteX31" fmla="*/ 2211970 w 3053946"/>
                <a:gd name="connsiteY31" fmla="*/ 1041631 h 1640926"/>
                <a:gd name="connsiteX32" fmla="*/ 2340407 w 3053946"/>
                <a:gd name="connsiteY32" fmla="*/ 1070169 h 1640926"/>
                <a:gd name="connsiteX33" fmla="*/ 2383219 w 3053946"/>
                <a:gd name="connsiteY33" fmla="*/ 1084438 h 1640926"/>
                <a:gd name="connsiteX34" fmla="*/ 2397490 w 3053946"/>
                <a:gd name="connsiteY34" fmla="*/ 1141513 h 1640926"/>
                <a:gd name="connsiteX35" fmla="*/ 2440303 w 3053946"/>
                <a:gd name="connsiteY35" fmla="*/ 1241396 h 1640926"/>
                <a:gd name="connsiteX36" fmla="*/ 2497386 w 3053946"/>
                <a:gd name="connsiteY36" fmla="*/ 1255665 h 1640926"/>
                <a:gd name="connsiteX37" fmla="*/ 2540198 w 3053946"/>
                <a:gd name="connsiteY37" fmla="*/ 1269934 h 1640926"/>
                <a:gd name="connsiteX38" fmla="*/ 3053946 w 3053946"/>
                <a:gd name="connsiteY38" fmla="*/ 1284203 h 16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53946" h="1640926">
                  <a:moveTo>
                    <a:pt x="0" y="1640926"/>
                  </a:moveTo>
                  <a:cubicBezTo>
                    <a:pt x="4757" y="1460186"/>
                    <a:pt x="187" y="1278960"/>
                    <a:pt x="14271" y="1098707"/>
                  </a:cubicBezTo>
                  <a:cubicBezTo>
                    <a:pt x="32182" y="869478"/>
                    <a:pt x="55154" y="792506"/>
                    <a:pt x="99895" y="613563"/>
                  </a:cubicBezTo>
                  <a:cubicBezTo>
                    <a:pt x="104652" y="451849"/>
                    <a:pt x="106282" y="290012"/>
                    <a:pt x="114166" y="128420"/>
                  </a:cubicBezTo>
                  <a:cubicBezTo>
                    <a:pt x="119498" y="19136"/>
                    <a:pt x="106248" y="43329"/>
                    <a:pt x="171249" y="0"/>
                  </a:cubicBezTo>
                  <a:cubicBezTo>
                    <a:pt x="204548" y="4756"/>
                    <a:pt x="240407" y="609"/>
                    <a:pt x="271145" y="14269"/>
                  </a:cubicBezTo>
                  <a:cubicBezTo>
                    <a:pt x="303055" y="28449"/>
                    <a:pt x="298626" y="76888"/>
                    <a:pt x="313957" y="99882"/>
                  </a:cubicBezTo>
                  <a:cubicBezTo>
                    <a:pt x="335934" y="132843"/>
                    <a:pt x="367991" y="150170"/>
                    <a:pt x="399582" y="171227"/>
                  </a:cubicBezTo>
                  <a:cubicBezTo>
                    <a:pt x="404339" y="209277"/>
                    <a:pt x="406992" y="247650"/>
                    <a:pt x="413852" y="285378"/>
                  </a:cubicBezTo>
                  <a:cubicBezTo>
                    <a:pt x="422575" y="333351"/>
                    <a:pt x="454571" y="367983"/>
                    <a:pt x="470935" y="413798"/>
                  </a:cubicBezTo>
                  <a:cubicBezTo>
                    <a:pt x="484128" y="450735"/>
                    <a:pt x="489963" y="489899"/>
                    <a:pt x="499477" y="527950"/>
                  </a:cubicBezTo>
                  <a:cubicBezTo>
                    <a:pt x="514873" y="712670"/>
                    <a:pt x="457900" y="716342"/>
                    <a:pt x="599372" y="684908"/>
                  </a:cubicBezTo>
                  <a:cubicBezTo>
                    <a:pt x="614057" y="681645"/>
                    <a:pt x="627914" y="675395"/>
                    <a:pt x="642185" y="670639"/>
                  </a:cubicBezTo>
                  <a:cubicBezTo>
                    <a:pt x="656456" y="656370"/>
                    <a:pt x="672217" y="643450"/>
                    <a:pt x="684997" y="627832"/>
                  </a:cubicBezTo>
                  <a:cubicBezTo>
                    <a:pt x="715119" y="591020"/>
                    <a:pt x="770622" y="513681"/>
                    <a:pt x="770622" y="513681"/>
                  </a:cubicBezTo>
                  <a:cubicBezTo>
                    <a:pt x="784893" y="527950"/>
                    <a:pt x="797289" y="544381"/>
                    <a:pt x="813434" y="556488"/>
                  </a:cubicBezTo>
                  <a:cubicBezTo>
                    <a:pt x="835624" y="573128"/>
                    <a:pt x="861267" y="584595"/>
                    <a:pt x="884788" y="599294"/>
                  </a:cubicBezTo>
                  <a:cubicBezTo>
                    <a:pt x="925393" y="624669"/>
                    <a:pt x="954060" y="644083"/>
                    <a:pt x="984683" y="684908"/>
                  </a:cubicBezTo>
                  <a:cubicBezTo>
                    <a:pt x="997447" y="701924"/>
                    <a:pt x="1002670" y="723516"/>
                    <a:pt x="1013225" y="741984"/>
                  </a:cubicBezTo>
                  <a:cubicBezTo>
                    <a:pt x="1029920" y="771196"/>
                    <a:pt x="1066200" y="817364"/>
                    <a:pt x="1084579" y="841866"/>
                  </a:cubicBezTo>
                  <a:cubicBezTo>
                    <a:pt x="1089336" y="865648"/>
                    <a:pt x="1088003" y="891519"/>
                    <a:pt x="1098850" y="913211"/>
                  </a:cubicBezTo>
                  <a:cubicBezTo>
                    <a:pt x="1118135" y="951775"/>
                    <a:pt x="1164271" y="967320"/>
                    <a:pt x="1198745" y="984555"/>
                  </a:cubicBezTo>
                  <a:cubicBezTo>
                    <a:pt x="1236800" y="970286"/>
                    <a:pt x="1279093" y="964291"/>
                    <a:pt x="1312911" y="941749"/>
                  </a:cubicBezTo>
                  <a:cubicBezTo>
                    <a:pt x="1325426" y="933407"/>
                    <a:pt x="1316546" y="909577"/>
                    <a:pt x="1327182" y="898942"/>
                  </a:cubicBezTo>
                  <a:cubicBezTo>
                    <a:pt x="1337819" y="888306"/>
                    <a:pt x="1355723" y="889429"/>
                    <a:pt x="1369994" y="884673"/>
                  </a:cubicBezTo>
                  <a:cubicBezTo>
                    <a:pt x="1374852" y="880625"/>
                    <a:pt x="1468075" y="797798"/>
                    <a:pt x="1498431" y="784790"/>
                  </a:cubicBezTo>
                  <a:cubicBezTo>
                    <a:pt x="1516459" y="777065"/>
                    <a:pt x="1536486" y="775277"/>
                    <a:pt x="1555514" y="770521"/>
                  </a:cubicBezTo>
                  <a:cubicBezTo>
                    <a:pt x="1593570" y="780034"/>
                    <a:pt x="1637041" y="777302"/>
                    <a:pt x="1669681" y="799059"/>
                  </a:cubicBezTo>
                  <a:cubicBezTo>
                    <a:pt x="1754941" y="855892"/>
                    <a:pt x="1685526" y="891939"/>
                    <a:pt x="1769576" y="898942"/>
                  </a:cubicBezTo>
                  <a:cubicBezTo>
                    <a:pt x="1869239" y="907246"/>
                    <a:pt x="1969367" y="908455"/>
                    <a:pt x="2069262" y="913211"/>
                  </a:cubicBezTo>
                  <a:cubicBezTo>
                    <a:pt x="2088290" y="922724"/>
                    <a:pt x="2110192" y="927906"/>
                    <a:pt x="2126345" y="941749"/>
                  </a:cubicBezTo>
                  <a:cubicBezTo>
                    <a:pt x="2195588" y="1001092"/>
                    <a:pt x="2140188" y="993782"/>
                    <a:pt x="2211970" y="1041631"/>
                  </a:cubicBezTo>
                  <a:cubicBezTo>
                    <a:pt x="2235391" y="1057243"/>
                    <a:pt x="2330048" y="1068443"/>
                    <a:pt x="2340407" y="1070169"/>
                  </a:cubicBezTo>
                  <a:cubicBezTo>
                    <a:pt x="2354678" y="1074925"/>
                    <a:pt x="2373821" y="1072692"/>
                    <a:pt x="2383219" y="1084438"/>
                  </a:cubicBezTo>
                  <a:cubicBezTo>
                    <a:pt x="2395471" y="1099751"/>
                    <a:pt x="2390787" y="1123083"/>
                    <a:pt x="2397490" y="1141513"/>
                  </a:cubicBezTo>
                  <a:cubicBezTo>
                    <a:pt x="2409871" y="1175555"/>
                    <a:pt x="2416448" y="1214136"/>
                    <a:pt x="2440303" y="1241396"/>
                  </a:cubicBezTo>
                  <a:cubicBezTo>
                    <a:pt x="2453219" y="1256156"/>
                    <a:pt x="2478527" y="1250277"/>
                    <a:pt x="2497386" y="1255665"/>
                  </a:cubicBezTo>
                  <a:cubicBezTo>
                    <a:pt x="2511850" y="1259797"/>
                    <a:pt x="2525191" y="1268899"/>
                    <a:pt x="2540198" y="1269934"/>
                  </a:cubicBezTo>
                  <a:cubicBezTo>
                    <a:pt x="2773633" y="1286031"/>
                    <a:pt x="2858621" y="1284203"/>
                    <a:pt x="3053946" y="1284203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 descr="yellow.gif"/>
          <p:cNvPicPr>
            <a:picLocks noChangeAspect="1"/>
          </p:cNvPicPr>
          <p:nvPr/>
        </p:nvPicPr>
        <p:blipFill>
          <a:blip r:embed="rId4">
            <a:alphaModFix/>
          </a:blip>
          <a:srcRect b="27554"/>
          <a:stretch>
            <a:fillRect/>
          </a:stretch>
        </p:blipFill>
        <p:spPr>
          <a:xfrm>
            <a:off x="3009900" y="2747050"/>
            <a:ext cx="5676900" cy="92006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997160" y="1374832"/>
            <a:ext cx="2696880" cy="2335088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Closure Period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81956" y="3897689"/>
            <a:ext cx="41731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Modeled</a:t>
            </a:r>
          </a:p>
          <a:p>
            <a:pPr algn="ctr"/>
            <a:r>
              <a:rPr lang="en-US" sz="4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No Closure “Catch”</a:t>
            </a:r>
            <a:endParaRPr lang="en-US" sz="4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13903" y="4582069"/>
            <a:ext cx="284995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 smtClean="0"/>
          </a:p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NC</a:t>
            </a:r>
            <a:endParaRPr lang="en-US" sz="6000" baseline="-25000" dirty="0" smtClean="0">
              <a:solidFill>
                <a:srgbClr val="FFFF00"/>
              </a:solidFill>
            </a:endParaRPr>
          </a:p>
          <a:p>
            <a:pPr algn="ctr"/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ark Custom.xml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Custom.xml</Template>
  <TotalTime>10431</TotalTime>
  <Words>2233</Words>
  <Application>Microsoft Office PowerPoint</Application>
  <PresentationFormat>On-screen Show (4:3)</PresentationFormat>
  <Paragraphs>301</Paragraphs>
  <Slides>39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Dark Custom.xml</vt:lpstr>
      <vt:lpstr>Temporary Octopus Fishery Closures         SW Madagascar</vt:lpstr>
      <vt:lpstr>Temporary Octopus Fishery Closures         SW Madagascar</vt:lpstr>
      <vt:lpstr>PowerPoint Presentation</vt:lpstr>
      <vt:lpstr>PowerPoint Presentation</vt:lpstr>
      <vt:lpstr>PowerPoint Presentation</vt:lpstr>
      <vt:lpstr>PowerPoint Presentation</vt:lpstr>
      <vt:lpstr>Current Data Set</vt:lpstr>
      <vt:lpstr>Landings Over Time</vt:lpstr>
      <vt:lpstr>PowerPoint Presentation</vt:lpstr>
      <vt:lpstr>Do Octopus Closures Increase Catch? Before, After, Control, Impact Framework</vt:lpstr>
      <vt:lpstr>Do Octopus Closures Increase Catch? Before, After, Control, Impact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Octopus Closures Increase Catch?</vt:lpstr>
      <vt:lpstr>PowerPoint Presentation</vt:lpstr>
      <vt:lpstr>Do the costs of the closures pay-off economically?</vt:lpstr>
      <vt:lpstr>Village Level Octopus Fishery Revenue Closures: Clear Benefit – No Clear Fishery “Cost”</vt:lpstr>
      <vt:lpstr>Closure vs. No Closure: Site–Based Cost Model</vt:lpstr>
      <vt:lpstr>Closure vs. No Closure: Site–Based Cost Model</vt:lpstr>
      <vt:lpstr>Closure vs. No Closure: Site–Based Cost Model</vt:lpstr>
      <vt:lpstr>Closure vs. No Closure: Site–Based Cost Model</vt:lpstr>
      <vt:lpstr>Closure vs. No Closure: Site–Based Cost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the costs of the closures pay off economically?</vt:lpstr>
      <vt:lpstr>PowerPoint Presentation</vt:lpstr>
      <vt:lpstr>Study brought to you by:</vt:lpstr>
      <vt:lpstr>Modeling Costs &amp; Benefits: The Closure Site–Based Economic Model</vt:lpstr>
      <vt:lpstr>Modeling Costs &amp; Benefits: The Closure Site–Based Economic Model</vt:lpstr>
      <vt:lpstr>Modeling Costs &amp; Benefits: The Closure Site–Based Economic Model</vt:lpstr>
      <vt:lpstr>Modeling Costs &amp; Benefits: The Closure Site–Based Economic Model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Thomas Oliver</dc:creator>
  <cp:lastModifiedBy>ruser</cp:lastModifiedBy>
  <cp:revision>119</cp:revision>
  <dcterms:created xsi:type="dcterms:W3CDTF">2012-06-28T21:38:39Z</dcterms:created>
  <dcterms:modified xsi:type="dcterms:W3CDTF">2012-07-09T01:12:11Z</dcterms:modified>
</cp:coreProperties>
</file>